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474CB0-5FFA-4E45-A3D0-74F87321270B}">
  <a:tblStyle styleId="{CF474CB0-5FFA-4E45-A3D0-74F8732127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0504E4E-DD0A-4A05-8077-D69F5852A69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d35cf8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d35cf8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6287a7f8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6287a7f8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e2d35cf86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e2d35cf86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e6287a7f8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e6287a7f8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e6287a7f8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e6287a7f8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e6287a7f81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e6287a7f81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e6287a7f8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e6287a7f8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6287a7f81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6287a7f81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e6287a7f8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e6287a7f8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6287a7f81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6287a7f81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e6287a7f8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e6287a7f8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287a7f8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287a7f8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6287a7f81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6287a7f81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e6287a7f8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e6287a7f8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e6287a7f81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e6287a7f81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e6287a7f8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e6287a7f8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6287a7f81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6287a7f81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6287a7f81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6287a7f81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e6287a7f81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e6287a7f81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e6287a7f8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e6287a7f8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6287a7f8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6287a7f8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e6287a7f81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e6287a7f81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6287a7f8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6287a7f8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6287a7f81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6287a7f81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6287a7f81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e6287a7f81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e6287a7f81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e6287a7f81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6287a7f81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6287a7f81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6287a7f81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6287a7f81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6287a7f81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6287a7f81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6287a7f81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6287a7f81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6287a7f81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6287a7f81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6287a7f81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6287a7f81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e6287a7f81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e6287a7f81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6287a7f81_3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6287a7f81_3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e6287a7f81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e6287a7f81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e6287a7f81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e6287a7f81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e6287a7f81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e6287a7f81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e6287a7f81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e6287a7f81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e6287a7f81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e6287a7f81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e6287a7f81_3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e6287a7f81_3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e6287a7f81_3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e6287a7f81_3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e6287a7f81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e6287a7f81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6287a7f81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6287a7f81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2d35cf8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2d35cf8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6287a7f81_3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6287a7f81_3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458adfd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458adfd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2d35cf86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2d35cf86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2d35cf86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2d35cf86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60ebfac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60ebfac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2d35cf8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2d35cf8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58adfdf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58adfdf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60ebfac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60ebfac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458adfdf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458adfdf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2d35cf86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2d35cf8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458adfdf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458adfdf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2d35cf86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2d35cf86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458adfdf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458adfdf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58adfd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58adfd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2d35cf86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2d35cf86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6287a7f81_3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6287a7f81_3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2d35cf8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2d35cf8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2d35cf86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2d35cf86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6287a7f81_3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6287a7f81_3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2d35cf8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2d35cf8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6287a7f81_3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6287a7f81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6287a7f81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6287a7f81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2d35cf8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2d35cf86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6287a7f81_3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6287a7f81_3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2d35cf86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2d35cf86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2d35cf86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2d35cf86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2d35cf86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2d35cf86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d35cf8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d35cf8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2d35cf86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2d35cf86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6287a7f81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6287a7f81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2d35cf8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2d35cf8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d35cf86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2d35cf86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2d35cf86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2d35cf86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2d35cf86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2d35cf86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2d35cf86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2d35cf86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d35cf8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d35cf8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2d35cf86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2d35cf86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2d35cf86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2d35cf86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2d35cf86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2d35cf86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2d35cf86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2d35cf86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2d35cf86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2d35cf86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2d35cf86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2d35cf86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d35cf86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d35cf86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2d35cf86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2d35cf86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6287a7f81_3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6287a7f81_3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2d35cf86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2d35cf86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d35cf86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d35cf86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2d35cf86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2d35cf86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43eed9ed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43eed9ed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d35cf8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d35cf8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2d35cf86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2d35cf86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2d35cf86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2d35cf86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2d35cf86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2d35cf86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2d35cf86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e2d35cf86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2d35cf86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2d35cf86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2d35cf86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e2d35cf86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2d35cf86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2d35cf86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6287a7f8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6287a7f8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6287a7f8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6287a7f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6287a7f8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6287a7f8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6287a7f8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6287a7f8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6287a7f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e6287a7f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6287a7f8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e6287a7f8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6287a7f8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6287a7f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6287a7f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e6287a7f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6287a7f8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e6287a7f8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e6287a7f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e6287a7f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6287a7f8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e6287a7f8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6287a7f8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6287a7f8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e6287a7f8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e6287a7f8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e6287a7f8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e6287a7f8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6287a7f8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6287a7f8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6287a7f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e6287a7f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6287a7f8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6287a7f8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6287a7f8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6287a7f8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e6287a7f8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e6287a7f8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e6287a7f8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e6287a7f8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6287a7f8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6287a7f8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e6287a7f8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e6287a7f8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6287a7f8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6287a7f8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e6287a7f8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e6287a7f8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e6287a7f8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e6287a7f8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2d35cf8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2d35cf8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6287a7f8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6287a7f8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6287a7f8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6287a7f8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e6287a7f8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e6287a7f8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6287a7f8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6287a7f8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e6287a7f8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e6287a7f8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6287a7f8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6287a7f8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6287a7f8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6287a7f8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e6287a7f8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e6287a7f8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6287a7f8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6287a7f8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6287a7f8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6287a7f8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0.png"/><Relationship Id="rId4" Type="http://schemas.openxmlformats.org/officeDocument/2006/relationships/hyperlink" Target="https://docs.google.com/presentation/d/18jPbRgdwzZt2ef6STrcSBmBLbBN9TR1DbCUhWVLrUkg/edit?usp=sharing" TargetMode="External"/><Relationship Id="rId5" Type="http://schemas.openxmlformats.org/officeDocument/2006/relationships/hyperlink" Target="https://docs.google.com/presentation/d/18jPbRgdwzZt2ef6STrcSBmBLbBN9TR1DbCUhWVLrUkg/edit?usp=shar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12.png"/><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9.png"/><Relationship Id="rId4" Type="http://schemas.openxmlformats.org/officeDocument/2006/relationships/image" Target="../media/image106.png"/><Relationship Id="rId5" Type="http://schemas.openxmlformats.org/officeDocument/2006/relationships/image" Target="../media/image11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7.png"/><Relationship Id="rId4" Type="http://schemas.openxmlformats.org/officeDocument/2006/relationships/image" Target="../media/image1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05.png"/><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9.png"/><Relationship Id="rId4" Type="http://schemas.openxmlformats.org/officeDocument/2006/relationships/image" Target="../media/image106.png"/><Relationship Id="rId5" Type="http://schemas.openxmlformats.org/officeDocument/2006/relationships/image" Target="../media/image1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9.png"/><Relationship Id="rId4" Type="http://schemas.openxmlformats.org/officeDocument/2006/relationships/image" Target="../media/image106.png"/><Relationship Id="rId5" Type="http://schemas.openxmlformats.org/officeDocument/2006/relationships/image" Target="../media/image12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7.png"/><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5.png"/><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3.png"/><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5.png"/><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0.png"/><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3.png"/><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0.png"/><Relationship Id="rId4" Type="http://schemas.openxmlformats.org/officeDocument/2006/relationships/image" Target="../media/image1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97.png"/><Relationship Id="rId4" Type="http://schemas.openxmlformats.org/officeDocument/2006/relationships/image" Target="../media/image13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6.png"/><Relationship Id="rId4" Type="http://schemas.openxmlformats.org/officeDocument/2006/relationships/image" Target="../media/image12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7.png"/><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0.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6.png"/><Relationship Id="rId4" Type="http://schemas.openxmlformats.org/officeDocument/2006/relationships/image" Target="../media/image13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0.png"/><Relationship Id="rId4"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05.png"/><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0.png"/><Relationship Id="rId4" Type="http://schemas.openxmlformats.org/officeDocument/2006/relationships/image" Target="../media/image1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97.png"/><Relationship Id="rId4" Type="http://schemas.openxmlformats.org/officeDocument/2006/relationships/image" Target="../media/image14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png"/><Relationship Id="rId4" Type="http://schemas.openxmlformats.org/officeDocument/2006/relationships/image" Target="../media/image1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5.png"/><Relationship Id="rId4" Type="http://schemas.openxmlformats.org/officeDocument/2006/relationships/image" Target="../media/image1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0.png"/><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png"/><Relationship Id="rId4" Type="http://schemas.openxmlformats.org/officeDocument/2006/relationships/image" Target="../media/image1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03.png"/><Relationship Id="rId4" Type="http://schemas.openxmlformats.org/officeDocument/2006/relationships/image" Target="../media/image1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05.png"/><Relationship Id="rId4" Type="http://schemas.openxmlformats.org/officeDocument/2006/relationships/image" Target="../media/image1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06.png"/><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0.png"/><Relationship Id="rId4" Type="http://schemas.openxmlformats.org/officeDocument/2006/relationships/image" Target="../media/image1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97.png"/><Relationship Id="rId4" Type="http://schemas.openxmlformats.org/officeDocument/2006/relationships/image" Target="../media/image1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00.png"/><Relationship Id="rId4" Type="http://schemas.openxmlformats.org/officeDocument/2006/relationships/image" Target="../media/image1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17.png"/><Relationship Id="rId4" Type="http://schemas.openxmlformats.org/officeDocument/2006/relationships/image" Target="../media/image1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03.png"/><Relationship Id="rId4" Type="http://schemas.openxmlformats.org/officeDocument/2006/relationships/image" Target="../media/image15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06.png"/><Relationship Id="rId4" Type="http://schemas.openxmlformats.org/officeDocument/2006/relationships/image" Target="../media/image1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6.jpg"/><Relationship Id="rId7"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slide" Target="/ppt/slides/slide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49.png"/><Relationship Id="rId8"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55.png"/><Relationship Id="rId5"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1.png"/></Relationships>
</file>

<file path=ppt/slides/_rels/slide4.xml.rels><?xml version="1.0" encoding="UTF-8" standalone="yes"?><Relationships xmlns="http://schemas.openxmlformats.org/package/2006/relationships"><Relationship Id="rId11" Type="http://schemas.openxmlformats.org/officeDocument/2006/relationships/slide" Target="/ppt/slides/slide49.xml"/><Relationship Id="rId10" Type="http://schemas.openxmlformats.org/officeDocument/2006/relationships/slide" Target="/ppt/slides/slide49.xml"/><Relationship Id="rId13" Type="http://schemas.openxmlformats.org/officeDocument/2006/relationships/slide" Target="/ppt/slides/slide56.xml"/><Relationship Id="rId12" Type="http://schemas.openxmlformats.org/officeDocument/2006/relationships/slide" Target="/ppt/slides/slide56.xml"/><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slide" Target="/ppt/slides/slide15.xml"/><Relationship Id="rId9" Type="http://schemas.openxmlformats.org/officeDocument/2006/relationships/slide" Target="/ppt/slides/slide51.xml"/><Relationship Id="rId5" Type="http://schemas.openxmlformats.org/officeDocument/2006/relationships/slide" Target="/ppt/slides/slide15.xml"/><Relationship Id="rId6" Type="http://schemas.openxmlformats.org/officeDocument/2006/relationships/slide" Target="/ppt/slides/slide38.xml"/><Relationship Id="rId7" Type="http://schemas.openxmlformats.org/officeDocument/2006/relationships/slide" Target="/ppt/slides/slide38.xml"/><Relationship Id="rId8" Type="http://schemas.openxmlformats.org/officeDocument/2006/relationships/slide" Target="/ppt/slides/slide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hyperlink" Target="https://www.namecheap.com/domains/" TargetMode="External"/><Relationship Id="rId5" Type="http://schemas.openxmlformats.org/officeDocument/2006/relationships/image" Target="../media/image62.png"/><Relationship Id="rId6" Type="http://schemas.openxmlformats.org/officeDocument/2006/relationships/hyperlink" Target="https://www.namecheap.com/domains/registration/gtld/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hyperlink" Target="https://www.namecheap.com/hosting/shared/" TargetMode="External"/><Relationship Id="rId5"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hyperlink" Target="https://www.payhere.lk/fees" TargetMode="External"/><Relationship Id="rId5"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67.png"/><Relationship Id="rId5" Type="http://schemas.openxmlformats.org/officeDocument/2006/relationships/image" Target="../media/image74.png"/><Relationship Id="rId6"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3.png"/><Relationship Id="rId4" Type="http://schemas.openxmlformats.org/officeDocument/2006/relationships/image" Target="../media/image7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87.png"/><Relationship Id="rId5"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81.png"/><Relationship Id="rId7" Type="http://schemas.openxmlformats.org/officeDocument/2006/relationships/image" Target="../media/image90.png"/><Relationship Id="rId8"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88.jpg"/><Relationship Id="rId5"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81.png"/><Relationship Id="rId6" Type="http://schemas.openxmlformats.org/officeDocument/2006/relationships/image" Target="../media/image90.png"/><Relationship Id="rId7"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hyperlink" Target="https://zoom.us/" TargetMode="External"/><Relationship Id="rId5" Type="http://schemas.openxmlformats.org/officeDocument/2006/relationships/image" Target="../media/image95.png"/><Relationship Id="rId6" Type="http://schemas.openxmlformats.org/officeDocument/2006/relationships/hyperlink" Target="https://www.payhere.lk/" TargetMode="External"/><Relationship Id="rId7"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96.png"/><Relationship Id="rId5" Type="http://schemas.openxmlformats.org/officeDocument/2006/relationships/hyperlink" Target="https://github.com/" TargetMode="External"/><Relationship Id="rId6"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slide" Target="/ppt/slides/slide2.xml"/><Relationship Id="rId4" Type="http://schemas.openxmlformats.org/officeDocument/2006/relationships/image" Target="../media/image105.png"/><Relationship Id="rId5" Type="http://schemas.openxmlformats.org/officeDocument/2006/relationships/image" Target="../media/image10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2.png"/><Relationship Id="rId4" Type="http://schemas.openxmlformats.org/officeDocument/2006/relationships/hyperlink" Target="https://docs.google.com/presentation/d/10HByNpm7g9LfSm7T5ieMEZicO0LK7TFoCTjD3pvVp9U/edit?usp=sharing" TargetMode="External"/><Relationship Id="rId9" Type="http://schemas.openxmlformats.org/officeDocument/2006/relationships/image" Target="../media/image98.png"/><Relationship Id="rId5" Type="http://schemas.openxmlformats.org/officeDocument/2006/relationships/hyperlink" Target="https://docs.google.com/presentation/d/18jPbRgdwzZt2ef6STrcSBmBLbBN9TR1DbCUhWVLrUkg/edit?usp=sharing" TargetMode="External"/><Relationship Id="rId6" Type="http://schemas.openxmlformats.org/officeDocument/2006/relationships/hyperlink" Target="https://docs.google.com/presentation/d/10HByNpm7g9LfSm7T5ieMEZicO0LK7TFoCTjD3pvVp9U/edit?usp=sharing" TargetMode="External"/><Relationship Id="rId7" Type="http://schemas.openxmlformats.org/officeDocument/2006/relationships/image" Target="../media/image101.png"/><Relationship Id="rId8" Type="http://schemas.openxmlformats.org/officeDocument/2006/relationships/hyperlink" Target="https://docs.google.com/presentation/d/18jPbRgdwzZt2ef6STrcSBmBLbBN9TR1DbCUhWVLrUkg/edit?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4.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9.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117" l="572" r="749" t="0"/>
          <a:stretch/>
        </p:blipFill>
        <p:spPr>
          <a:xfrm>
            <a:off x="107950" y="115150"/>
            <a:ext cx="8911502" cy="4978201"/>
          </a:xfrm>
          <a:prstGeom prst="rect">
            <a:avLst/>
          </a:prstGeom>
          <a:noFill/>
          <a:ln>
            <a:noFill/>
          </a:ln>
        </p:spPr>
      </p:pic>
      <p:sp>
        <p:nvSpPr>
          <p:cNvPr id="55" name="Google Shape;55;p13"/>
          <p:cNvSpPr txBox="1"/>
          <p:nvPr>
            <p:ph type="ctrTitle"/>
          </p:nvPr>
        </p:nvSpPr>
        <p:spPr>
          <a:xfrm>
            <a:off x="4521875" y="1873275"/>
            <a:ext cx="4917000" cy="87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Wadak.com</a:t>
            </a:r>
            <a:endParaRPr b="1">
              <a:latin typeface="Poppins"/>
              <a:ea typeface="Poppins"/>
              <a:cs typeface="Poppins"/>
              <a:sym typeface="Poppins"/>
            </a:endParaRPr>
          </a:p>
        </p:txBody>
      </p:sp>
      <p:sp>
        <p:nvSpPr>
          <p:cNvPr id="56" name="Google Shape;56;p13"/>
          <p:cNvSpPr txBox="1"/>
          <p:nvPr>
            <p:ph idx="1" type="subTitle"/>
          </p:nvPr>
        </p:nvSpPr>
        <p:spPr>
          <a:xfrm>
            <a:off x="5069200" y="2608300"/>
            <a:ext cx="40173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600">
                <a:latin typeface="Poppins"/>
                <a:ea typeface="Poppins"/>
                <a:cs typeface="Poppins"/>
                <a:sym typeface="Poppins"/>
              </a:rPr>
              <a:t>2nd year group project</a:t>
            </a:r>
            <a:endParaRPr b="1" sz="1600">
              <a:latin typeface="Poppins"/>
              <a:ea typeface="Poppins"/>
              <a:cs typeface="Poppins"/>
              <a:sym typeface="Poppins"/>
            </a:endParaRPr>
          </a:p>
          <a:p>
            <a:pPr indent="0" lvl="0" marL="0" rtl="0" algn="ctr">
              <a:lnSpc>
                <a:spcPct val="115000"/>
              </a:lnSpc>
              <a:spcBef>
                <a:spcPts val="0"/>
              </a:spcBef>
              <a:spcAft>
                <a:spcPts val="0"/>
              </a:spcAft>
              <a:buNone/>
            </a:pPr>
            <a:r>
              <a:rPr b="1" lang="en" sz="1400">
                <a:latin typeface="Poppins"/>
                <a:ea typeface="Poppins"/>
                <a:cs typeface="Poppins"/>
                <a:sym typeface="Poppins"/>
              </a:rPr>
              <a:t>SCS2202</a:t>
            </a:r>
            <a:endParaRPr b="1" sz="1400">
              <a:latin typeface="Poppins"/>
              <a:ea typeface="Poppins"/>
              <a:cs typeface="Poppins"/>
              <a:sym typeface="Poppins"/>
            </a:endParaRPr>
          </a:p>
        </p:txBody>
      </p:sp>
      <p:sp>
        <p:nvSpPr>
          <p:cNvPr id="57" name="Google Shape;57;p13"/>
          <p:cNvSpPr txBox="1"/>
          <p:nvPr/>
        </p:nvSpPr>
        <p:spPr>
          <a:xfrm>
            <a:off x="5551150" y="3606175"/>
            <a:ext cx="398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a:ea typeface="Poppins"/>
                <a:cs typeface="Poppins"/>
                <a:sym typeface="Poppins"/>
              </a:rPr>
              <a:t>Supervisor : 	Ms. S. Thrimahavithana</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Co-supervisor:	Mr. Akila Gamage</a:t>
            </a:r>
            <a:endParaRPr sz="12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2"/>
          <p:cNvPicPr preferRelativeResize="0"/>
          <p:nvPr/>
        </p:nvPicPr>
        <p:blipFill>
          <a:blip r:embed="rId3">
            <a:alphaModFix/>
          </a:blip>
          <a:stretch>
            <a:fillRect/>
          </a:stretch>
        </p:blipFill>
        <p:spPr>
          <a:xfrm>
            <a:off x="0" y="3109"/>
            <a:ext cx="9144000" cy="5137282"/>
          </a:xfrm>
          <a:prstGeom prst="rect">
            <a:avLst/>
          </a:prstGeom>
          <a:noFill/>
          <a:ln>
            <a:noFill/>
          </a:ln>
        </p:spPr>
      </p:pic>
      <p:sp>
        <p:nvSpPr>
          <p:cNvPr id="150" name="Google Shape;150;p22"/>
          <p:cNvSpPr txBox="1"/>
          <p:nvPr/>
        </p:nvSpPr>
        <p:spPr>
          <a:xfrm>
            <a:off x="3072000" y="454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Poppins"/>
                <a:ea typeface="Poppins"/>
                <a:cs typeface="Poppins"/>
                <a:sym typeface="Poppins"/>
              </a:rPr>
              <a:t>  PROJECT GOAL</a:t>
            </a:r>
            <a:endParaRPr/>
          </a:p>
        </p:txBody>
      </p:sp>
      <p:sp>
        <p:nvSpPr>
          <p:cNvPr id="151" name="Google Shape;151;p22"/>
          <p:cNvSpPr txBox="1"/>
          <p:nvPr/>
        </p:nvSpPr>
        <p:spPr>
          <a:xfrm>
            <a:off x="1302125" y="1442500"/>
            <a:ext cx="6634500" cy="2495100"/>
          </a:xfrm>
          <a:prstGeom prst="rect">
            <a:avLst/>
          </a:prstGeom>
          <a:noFill/>
          <a:ln>
            <a:noFill/>
          </a:ln>
        </p:spPr>
        <p:txBody>
          <a:bodyPr anchorCtr="0" anchor="t" bIns="91425" lIns="91425" spcFirstLastPara="1" rIns="91425" wrap="square" tIns="91425">
            <a:spAutoFit/>
          </a:bodyPr>
          <a:lstStyle/>
          <a:p>
            <a:pPr indent="-241300" lvl="0" marL="241300" rtl="0" algn="just">
              <a:lnSpc>
                <a:spcPct val="115000"/>
              </a:lnSpc>
              <a:spcBef>
                <a:spcPts val="0"/>
              </a:spcBef>
              <a:spcAft>
                <a:spcPts val="0"/>
              </a:spcAft>
              <a:buClr>
                <a:schemeClr val="dk1"/>
              </a:buClr>
              <a:buSzPts val="1100"/>
              <a:buFont typeface="Arial"/>
              <a:buNone/>
            </a:pPr>
            <a:r>
              <a:rPr lang="en" sz="1900">
                <a:solidFill>
                  <a:schemeClr val="dk1"/>
                </a:solidFill>
                <a:latin typeface="Poppins"/>
                <a:ea typeface="Poppins"/>
                <a:cs typeface="Poppins"/>
                <a:sym typeface="Poppins"/>
              </a:rPr>
              <a:t>  To produce a </a:t>
            </a:r>
            <a:r>
              <a:rPr b="1" lang="en" sz="1900">
                <a:solidFill>
                  <a:schemeClr val="dk1"/>
                </a:solidFill>
                <a:latin typeface="Poppins"/>
                <a:ea typeface="Poppins"/>
                <a:cs typeface="Poppins"/>
                <a:sym typeface="Poppins"/>
              </a:rPr>
              <a:t>fully functioning, user friendly</a:t>
            </a:r>
            <a:r>
              <a:rPr lang="en" sz="1900">
                <a:solidFill>
                  <a:schemeClr val="dk1"/>
                </a:solidFill>
                <a:latin typeface="Poppins"/>
                <a:ea typeface="Poppins"/>
                <a:cs typeface="Poppins"/>
                <a:sym typeface="Poppins"/>
              </a:rPr>
              <a:t> web based system for IT workers and for Hire persons, to find jobs and to ones who wants to get IT works done. </a:t>
            </a:r>
            <a:r>
              <a:rPr b="1" lang="en" sz="1900">
                <a:solidFill>
                  <a:schemeClr val="dk1"/>
                </a:solidFill>
                <a:latin typeface="Poppins"/>
                <a:ea typeface="Poppins"/>
                <a:cs typeface="Poppins"/>
                <a:sym typeface="Poppins"/>
              </a:rPr>
              <a:t>solve the current problems in online platforms, maximize the efficiency</a:t>
            </a:r>
            <a:r>
              <a:rPr lang="en" sz="1900">
                <a:solidFill>
                  <a:schemeClr val="dk1"/>
                </a:solidFill>
                <a:latin typeface="Poppins"/>
                <a:ea typeface="Poppins"/>
                <a:cs typeface="Poppins"/>
                <a:sym typeface="Poppins"/>
              </a:rPr>
              <a:t> of the online platform by saving the customers money and time.</a:t>
            </a:r>
            <a:endParaRPr sz="1900">
              <a:solidFill>
                <a:schemeClr val="dk1"/>
              </a:solidFill>
              <a:latin typeface="Poppins"/>
              <a:ea typeface="Poppins"/>
              <a:cs typeface="Poppins"/>
              <a:sym typeface="Poppins"/>
            </a:endParaRPr>
          </a:p>
          <a:p>
            <a:pPr indent="0" lvl="0" marL="0" rtl="0" algn="l">
              <a:spcBef>
                <a:spcPts val="0"/>
              </a:spcBef>
              <a:spcAft>
                <a:spcPts val="0"/>
              </a:spcAft>
              <a:buNone/>
            </a:pPr>
            <a:r>
              <a:t/>
            </a:r>
            <a:endParaRPr sz="1900">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0" name="Google Shape;1020;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1" name="Google Shape;1021;p112"/>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1022" name="Google Shape;1022;p112"/>
          <p:cNvSpPr txBox="1"/>
          <p:nvPr/>
        </p:nvSpPr>
        <p:spPr>
          <a:xfrm>
            <a:off x="1832125" y="1938775"/>
            <a:ext cx="684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u="sng">
                <a:solidFill>
                  <a:schemeClr val="hlink"/>
                </a:solidFill>
                <a:latin typeface="Poppins"/>
                <a:ea typeface="Poppins"/>
                <a:cs typeface="Poppins"/>
                <a:sym typeface="Poppins"/>
                <a:hlinkClick r:id="rId4"/>
              </a:rPr>
              <a:t>ACTIVITY </a:t>
            </a:r>
            <a:r>
              <a:rPr b="1" lang="en" sz="4000" u="sng">
                <a:solidFill>
                  <a:schemeClr val="hlink"/>
                </a:solidFill>
                <a:latin typeface="Poppins"/>
                <a:ea typeface="Poppins"/>
                <a:cs typeface="Poppins"/>
                <a:sym typeface="Poppins"/>
                <a:hlinkClick r:id="rId5"/>
              </a:rPr>
              <a:t>DIAGRAMS</a:t>
            </a:r>
            <a:endParaRPr b="1" sz="4100">
              <a:latin typeface="Poppins"/>
              <a:ea typeface="Poppins"/>
              <a:cs typeface="Poppins"/>
              <a:sym typeface="Poppi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8" name="Google Shape;1028;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9" name="Google Shape;1029;p113"/>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30" name="Google Shape;1030;p113"/>
          <p:cNvPicPr preferRelativeResize="0"/>
          <p:nvPr/>
        </p:nvPicPr>
        <p:blipFill>
          <a:blip r:embed="rId4">
            <a:alphaModFix/>
          </a:blip>
          <a:stretch>
            <a:fillRect/>
          </a:stretch>
        </p:blipFill>
        <p:spPr>
          <a:xfrm>
            <a:off x="1784900" y="178650"/>
            <a:ext cx="4908001" cy="47862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6" name="Google Shape;1036;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7" name="Google Shape;1037;p114"/>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38" name="Google Shape;1038;p114"/>
          <p:cNvPicPr preferRelativeResize="0"/>
          <p:nvPr/>
        </p:nvPicPr>
        <p:blipFill>
          <a:blip r:embed="rId4">
            <a:alphaModFix/>
          </a:blip>
          <a:stretch>
            <a:fillRect/>
          </a:stretch>
        </p:blipFill>
        <p:spPr>
          <a:xfrm>
            <a:off x="2275025" y="243000"/>
            <a:ext cx="4341676" cy="47834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4" name="Google Shape;1044;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5" name="Google Shape;1045;p115"/>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46" name="Google Shape;1046;p115"/>
          <p:cNvPicPr preferRelativeResize="0"/>
          <p:nvPr/>
        </p:nvPicPr>
        <p:blipFill>
          <a:blip r:embed="rId4">
            <a:alphaModFix/>
          </a:blip>
          <a:stretch>
            <a:fillRect/>
          </a:stretch>
        </p:blipFill>
        <p:spPr>
          <a:xfrm>
            <a:off x="1223963" y="433388"/>
            <a:ext cx="6010275" cy="4391025"/>
          </a:xfrm>
          <a:prstGeom prst="rect">
            <a:avLst/>
          </a:prstGeom>
          <a:noFill/>
          <a:ln>
            <a:noFill/>
          </a:ln>
        </p:spPr>
      </p:pic>
      <p:pic>
        <p:nvPicPr>
          <p:cNvPr id="1047" name="Google Shape;1047;p115"/>
          <p:cNvPicPr preferRelativeResize="0"/>
          <p:nvPr/>
        </p:nvPicPr>
        <p:blipFill>
          <a:blip r:embed="rId5">
            <a:alphaModFix/>
          </a:blip>
          <a:stretch>
            <a:fillRect/>
          </a:stretch>
        </p:blipFill>
        <p:spPr>
          <a:xfrm>
            <a:off x="1716438" y="396338"/>
            <a:ext cx="6010275" cy="4391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3" name="Google Shape;1053;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4" name="Google Shape;1054;p116"/>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055" name="Google Shape;1055;p116"/>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056" name="Google Shape;1056;p116"/>
          <p:cNvPicPr preferRelativeResize="0"/>
          <p:nvPr/>
        </p:nvPicPr>
        <p:blipFill>
          <a:blip r:embed="rId5">
            <a:alphaModFix/>
          </a:blip>
          <a:stretch>
            <a:fillRect/>
          </a:stretch>
        </p:blipFill>
        <p:spPr>
          <a:xfrm>
            <a:off x="1861250" y="330200"/>
            <a:ext cx="5751699" cy="4641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2" name="Google Shape;1062;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3" name="Google Shape;1063;p11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064" name="Google Shape;1064;p117"/>
          <p:cNvPicPr preferRelativeResize="0"/>
          <p:nvPr/>
        </p:nvPicPr>
        <p:blipFill>
          <a:blip r:embed="rId4">
            <a:alphaModFix/>
          </a:blip>
          <a:stretch>
            <a:fillRect/>
          </a:stretch>
        </p:blipFill>
        <p:spPr>
          <a:xfrm>
            <a:off x="1618975" y="228600"/>
            <a:ext cx="5474250" cy="47053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0" name="Google Shape;1070;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1" name="Google Shape;1071;p118"/>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72" name="Google Shape;1072;p118"/>
          <p:cNvPicPr preferRelativeResize="0"/>
          <p:nvPr/>
        </p:nvPicPr>
        <p:blipFill>
          <a:blip r:embed="rId4">
            <a:alphaModFix/>
          </a:blip>
          <a:stretch>
            <a:fillRect/>
          </a:stretch>
        </p:blipFill>
        <p:spPr>
          <a:xfrm>
            <a:off x="2169175" y="254000"/>
            <a:ext cx="4272250" cy="46423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8" name="Google Shape;1078;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9" name="Google Shape;1079;p119"/>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080" name="Google Shape;1080;p119"/>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081" name="Google Shape;1081;p119"/>
          <p:cNvPicPr preferRelativeResize="0"/>
          <p:nvPr/>
        </p:nvPicPr>
        <p:blipFill>
          <a:blip r:embed="rId5">
            <a:alphaModFix/>
          </a:blip>
          <a:stretch>
            <a:fillRect/>
          </a:stretch>
        </p:blipFill>
        <p:spPr>
          <a:xfrm>
            <a:off x="2753100" y="127000"/>
            <a:ext cx="4247400" cy="48831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7" name="Google Shape;1087;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8" name="Google Shape;1088;p120"/>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089" name="Google Shape;1089;p120"/>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090" name="Google Shape;1090;p120"/>
          <p:cNvPicPr preferRelativeResize="0"/>
          <p:nvPr/>
        </p:nvPicPr>
        <p:blipFill>
          <a:blip r:embed="rId5">
            <a:alphaModFix/>
          </a:blip>
          <a:stretch>
            <a:fillRect/>
          </a:stretch>
        </p:blipFill>
        <p:spPr>
          <a:xfrm>
            <a:off x="1754375" y="173350"/>
            <a:ext cx="4339851" cy="479680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6" name="Google Shape;1096;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7" name="Google Shape;1097;p121"/>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098" name="Google Shape;1098;p121"/>
          <p:cNvPicPr preferRelativeResize="0"/>
          <p:nvPr/>
        </p:nvPicPr>
        <p:blipFill>
          <a:blip r:embed="rId4">
            <a:alphaModFix/>
          </a:blip>
          <a:stretch>
            <a:fillRect/>
          </a:stretch>
        </p:blipFill>
        <p:spPr>
          <a:xfrm>
            <a:off x="2250300" y="149225"/>
            <a:ext cx="4236999" cy="476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flipH="1">
            <a:off x="-178749" y="0"/>
            <a:ext cx="9375273" cy="5143501"/>
          </a:xfrm>
          <a:prstGeom prst="rect">
            <a:avLst/>
          </a:prstGeom>
          <a:noFill/>
          <a:ln>
            <a:noFill/>
          </a:ln>
        </p:spPr>
      </p:pic>
      <p:sp>
        <p:nvSpPr>
          <p:cNvPr id="159" name="Google Shape;159;p23"/>
          <p:cNvSpPr txBox="1"/>
          <p:nvPr/>
        </p:nvSpPr>
        <p:spPr>
          <a:xfrm>
            <a:off x="4919150" y="1613225"/>
            <a:ext cx="6172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latin typeface="Poppins"/>
                <a:ea typeface="Poppins"/>
                <a:cs typeface="Poppins"/>
                <a:sym typeface="Poppins"/>
              </a:rPr>
              <a:t>PROJECT </a:t>
            </a:r>
            <a:endParaRPr b="1" sz="3800">
              <a:latin typeface="Poppins"/>
              <a:ea typeface="Poppins"/>
              <a:cs typeface="Poppins"/>
              <a:sym typeface="Poppins"/>
            </a:endParaRPr>
          </a:p>
          <a:p>
            <a:pPr indent="0" lvl="0" marL="0" rtl="0" algn="l">
              <a:spcBef>
                <a:spcPts val="0"/>
              </a:spcBef>
              <a:spcAft>
                <a:spcPts val="0"/>
              </a:spcAft>
              <a:buNone/>
            </a:pPr>
            <a:r>
              <a:rPr b="1" lang="en" sz="3800">
                <a:latin typeface="Poppins"/>
                <a:ea typeface="Poppins"/>
                <a:cs typeface="Poppins"/>
                <a:sym typeface="Poppins"/>
              </a:rPr>
              <a:t>SCOPE…...</a:t>
            </a:r>
            <a:endParaRPr b="1" sz="3800">
              <a:latin typeface="Poppins"/>
              <a:ea typeface="Poppins"/>
              <a:cs typeface="Poppins"/>
              <a:sym typeface="Poppins"/>
            </a:endParaRPr>
          </a:p>
        </p:txBody>
      </p:sp>
      <p:pic>
        <p:nvPicPr>
          <p:cNvPr id="160" name="Google Shape;160;p23"/>
          <p:cNvPicPr preferRelativeResize="0"/>
          <p:nvPr/>
        </p:nvPicPr>
        <p:blipFill>
          <a:blip r:embed="rId4">
            <a:alphaModFix/>
          </a:blip>
          <a:stretch>
            <a:fillRect/>
          </a:stretch>
        </p:blipFill>
        <p:spPr>
          <a:xfrm>
            <a:off x="44150" y="566450"/>
            <a:ext cx="4215300" cy="34480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4" name="Google Shape;1104;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5" name="Google Shape;1105;p122"/>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06" name="Google Shape;1106;p122"/>
          <p:cNvPicPr preferRelativeResize="0"/>
          <p:nvPr/>
        </p:nvPicPr>
        <p:blipFill>
          <a:blip r:embed="rId4">
            <a:alphaModFix/>
          </a:blip>
          <a:stretch>
            <a:fillRect/>
          </a:stretch>
        </p:blipFill>
        <p:spPr>
          <a:xfrm>
            <a:off x="2558825" y="150325"/>
            <a:ext cx="3410174" cy="47455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2" name="Google Shape;1112;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3" name="Google Shape;1113;p123"/>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114" name="Google Shape;1114;p123"/>
          <p:cNvPicPr preferRelativeResize="0"/>
          <p:nvPr/>
        </p:nvPicPr>
        <p:blipFill>
          <a:blip r:embed="rId4">
            <a:alphaModFix/>
          </a:blip>
          <a:stretch>
            <a:fillRect/>
          </a:stretch>
        </p:blipFill>
        <p:spPr>
          <a:xfrm>
            <a:off x="2191305" y="-425450"/>
            <a:ext cx="4847316"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0" name="Google Shape;1120;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1" name="Google Shape;1121;p124"/>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22" name="Google Shape;1122;p124"/>
          <p:cNvPicPr preferRelativeResize="0"/>
          <p:nvPr/>
        </p:nvPicPr>
        <p:blipFill>
          <a:blip r:embed="rId4">
            <a:alphaModFix/>
          </a:blip>
          <a:stretch>
            <a:fillRect/>
          </a:stretch>
        </p:blipFill>
        <p:spPr>
          <a:xfrm>
            <a:off x="1818400" y="257175"/>
            <a:ext cx="4491199" cy="46291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8" name="Google Shape;1128;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9" name="Google Shape;1129;p125"/>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30" name="Google Shape;1130;p125"/>
          <p:cNvPicPr preferRelativeResize="0"/>
          <p:nvPr/>
        </p:nvPicPr>
        <p:blipFill>
          <a:blip r:embed="rId4">
            <a:alphaModFix/>
          </a:blip>
          <a:stretch>
            <a:fillRect/>
          </a:stretch>
        </p:blipFill>
        <p:spPr>
          <a:xfrm>
            <a:off x="2284575" y="11150"/>
            <a:ext cx="4284275" cy="500217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6" name="Google Shape;1136;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7" name="Google Shape;1137;p126"/>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138" name="Google Shape;1138;p126"/>
          <p:cNvPicPr preferRelativeResize="0"/>
          <p:nvPr/>
        </p:nvPicPr>
        <p:blipFill>
          <a:blip r:embed="rId4">
            <a:alphaModFix/>
          </a:blip>
          <a:stretch>
            <a:fillRect/>
          </a:stretch>
        </p:blipFill>
        <p:spPr>
          <a:xfrm>
            <a:off x="2149121" y="-368725"/>
            <a:ext cx="4845758" cy="5143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4" name="Google Shape;1144;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5" name="Google Shape;1145;p12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46" name="Google Shape;1146;p127"/>
          <p:cNvPicPr preferRelativeResize="0"/>
          <p:nvPr/>
        </p:nvPicPr>
        <p:blipFill>
          <a:blip r:embed="rId4">
            <a:alphaModFix/>
          </a:blip>
          <a:stretch>
            <a:fillRect/>
          </a:stretch>
        </p:blipFill>
        <p:spPr>
          <a:xfrm>
            <a:off x="2657526" y="11150"/>
            <a:ext cx="4137049" cy="51435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2" name="Google Shape;1152;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3" name="Google Shape;1153;p128"/>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54" name="Google Shape;1154;p128"/>
          <p:cNvPicPr preferRelativeResize="0"/>
          <p:nvPr/>
        </p:nvPicPr>
        <p:blipFill>
          <a:blip r:embed="rId4">
            <a:alphaModFix/>
          </a:blip>
          <a:stretch>
            <a:fillRect/>
          </a:stretch>
        </p:blipFill>
        <p:spPr>
          <a:xfrm>
            <a:off x="2365133" y="0"/>
            <a:ext cx="4282234" cy="51434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0" name="Google Shape;1160;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1" name="Google Shape;1161;p129"/>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162" name="Google Shape;1162;p129"/>
          <p:cNvPicPr preferRelativeResize="0"/>
          <p:nvPr/>
        </p:nvPicPr>
        <p:blipFill>
          <a:blip r:embed="rId4">
            <a:alphaModFix/>
          </a:blip>
          <a:stretch>
            <a:fillRect/>
          </a:stretch>
        </p:blipFill>
        <p:spPr>
          <a:xfrm>
            <a:off x="2027788" y="200900"/>
            <a:ext cx="5088424" cy="49381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8" name="Google Shape;1168;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9" name="Google Shape;1169;p130"/>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70" name="Google Shape;1170;p130"/>
          <p:cNvPicPr preferRelativeResize="0"/>
          <p:nvPr/>
        </p:nvPicPr>
        <p:blipFill>
          <a:blip r:embed="rId4">
            <a:alphaModFix/>
          </a:blip>
          <a:stretch>
            <a:fillRect/>
          </a:stretch>
        </p:blipFill>
        <p:spPr>
          <a:xfrm>
            <a:off x="2587150" y="137300"/>
            <a:ext cx="3649975" cy="47914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6" name="Google Shape;1176;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7" name="Google Shape;1177;p131"/>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78" name="Google Shape;1178;p131"/>
          <p:cNvPicPr preferRelativeResize="0"/>
          <p:nvPr/>
        </p:nvPicPr>
        <p:blipFill>
          <a:blip r:embed="rId4">
            <a:alphaModFix/>
          </a:blip>
          <a:stretch>
            <a:fillRect/>
          </a:stretch>
        </p:blipFill>
        <p:spPr>
          <a:xfrm>
            <a:off x="2197111" y="-95250"/>
            <a:ext cx="530857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4"/>
          <p:cNvPicPr preferRelativeResize="0"/>
          <p:nvPr/>
        </p:nvPicPr>
        <p:blipFill rotWithShape="1">
          <a:blip r:embed="rId3">
            <a:alphaModFix/>
          </a:blip>
          <a:srcRect b="0" l="0" r="0" t="1854"/>
          <a:stretch/>
        </p:blipFill>
        <p:spPr>
          <a:xfrm flipH="1">
            <a:off x="-178748" y="-29350"/>
            <a:ext cx="9375273" cy="5172849"/>
          </a:xfrm>
          <a:prstGeom prst="rect">
            <a:avLst/>
          </a:prstGeom>
          <a:noFill/>
          <a:ln>
            <a:noFill/>
          </a:ln>
        </p:spPr>
      </p:pic>
      <p:sp>
        <p:nvSpPr>
          <p:cNvPr id="168" name="Google Shape;168;p24"/>
          <p:cNvSpPr txBox="1"/>
          <p:nvPr/>
        </p:nvSpPr>
        <p:spPr>
          <a:xfrm>
            <a:off x="185500" y="129575"/>
            <a:ext cx="617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In-SCOPE</a:t>
            </a:r>
            <a:endParaRPr b="1" sz="2400">
              <a:latin typeface="Poppins"/>
              <a:ea typeface="Poppins"/>
              <a:cs typeface="Poppins"/>
              <a:sym typeface="Poppins"/>
            </a:endParaRPr>
          </a:p>
        </p:txBody>
      </p:sp>
      <p:sp>
        <p:nvSpPr>
          <p:cNvPr id="169" name="Google Shape;169;p24"/>
          <p:cNvSpPr txBox="1"/>
          <p:nvPr/>
        </p:nvSpPr>
        <p:spPr>
          <a:xfrm>
            <a:off x="1264100" y="771525"/>
            <a:ext cx="4488900" cy="3849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Only a web application will be made.</a:t>
            </a:r>
            <a:endParaRPr sz="1500">
              <a:latin typeface="Poppins"/>
              <a:ea typeface="Poppins"/>
              <a:cs typeface="Poppins"/>
              <a:sym typeface="Poppins"/>
            </a:endParaRPr>
          </a:p>
        </p:txBody>
      </p:sp>
      <p:sp>
        <p:nvSpPr>
          <p:cNvPr id="170" name="Google Shape;170;p24"/>
          <p:cNvSpPr txBox="1"/>
          <p:nvPr/>
        </p:nvSpPr>
        <p:spPr>
          <a:xfrm>
            <a:off x="1264100" y="1228675"/>
            <a:ext cx="7568100" cy="24858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functionality will be limited to,</a:t>
            </a:r>
            <a:endParaRPr sz="1300">
              <a:solidFill>
                <a:schemeClr val="dk1"/>
              </a:solidFill>
              <a:latin typeface="Poppins"/>
              <a:ea typeface="Poppins"/>
              <a:cs typeface="Poppins"/>
              <a:sym typeface="Poppins"/>
            </a:endParaRPr>
          </a:p>
          <a:p>
            <a:pPr indent="-311150" lvl="1" marL="9144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Contacting the service provider, rating, reviewing, and reporting functionalities for the hire person.</a:t>
            </a:r>
            <a:endParaRPr sz="1300">
              <a:solidFill>
                <a:schemeClr val="dk1"/>
              </a:solidFill>
              <a:latin typeface="Poppins"/>
              <a:ea typeface="Poppins"/>
              <a:cs typeface="Poppins"/>
              <a:sym typeface="Poppins"/>
            </a:endParaRPr>
          </a:p>
          <a:p>
            <a:pPr indent="-311150" lvl="1" marL="9144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Contact the hire persons for the service provider.</a:t>
            </a:r>
            <a:endParaRPr sz="1300">
              <a:solidFill>
                <a:schemeClr val="dk1"/>
              </a:solidFill>
              <a:latin typeface="Poppins"/>
              <a:ea typeface="Poppins"/>
              <a:cs typeface="Poppins"/>
              <a:sym typeface="Poppins"/>
            </a:endParaRPr>
          </a:p>
          <a:p>
            <a:pPr indent="-311150" lvl="1" marL="9144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Manage co-admins, service providers, and Hire person, manage website, report generation for the Admin.</a:t>
            </a:r>
            <a:endParaRPr sz="1300">
              <a:solidFill>
                <a:schemeClr val="dk1"/>
              </a:solidFill>
              <a:latin typeface="Poppins"/>
              <a:ea typeface="Poppins"/>
              <a:cs typeface="Poppins"/>
              <a:sym typeface="Poppins"/>
            </a:endParaRPr>
          </a:p>
          <a:p>
            <a:pPr indent="-311150" lvl="1" marL="9144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Manage service providers and hire persons, handle the advertisements through the system, manage Q&amp;A sessions for co-admin</a:t>
            </a:r>
            <a:endParaRPr sz="1500">
              <a:solidFill>
                <a:schemeClr val="dk1"/>
              </a:solidFill>
              <a:latin typeface="Poppins"/>
              <a:ea typeface="Poppins"/>
              <a:cs typeface="Poppins"/>
              <a:sym typeface="Poppins"/>
            </a:endParaRPr>
          </a:p>
        </p:txBody>
      </p:sp>
      <p:sp>
        <p:nvSpPr>
          <p:cNvPr id="171" name="Google Shape;171;p24"/>
          <p:cNvSpPr txBox="1"/>
          <p:nvPr/>
        </p:nvSpPr>
        <p:spPr>
          <a:xfrm>
            <a:off x="1225250" y="3714475"/>
            <a:ext cx="7645800" cy="9852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 system should provide filtering criteria when searching service providers or job posts.</a:t>
            </a:r>
            <a:endParaRPr sz="1300">
              <a:solidFill>
                <a:schemeClr val="dk1"/>
              </a:solidFill>
              <a:latin typeface="Poppins"/>
              <a:ea typeface="Poppins"/>
              <a:cs typeface="Poppins"/>
              <a:sym typeface="Poppins"/>
            </a:endParaRPr>
          </a:p>
          <a:p>
            <a:pPr indent="-311150" lvl="0" marL="4572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A sandbox will be used for the online payment model (for advertisements).</a:t>
            </a:r>
            <a:endParaRPr sz="1500">
              <a:latin typeface="Poppins"/>
              <a:ea typeface="Poppins"/>
              <a:cs typeface="Poppins"/>
              <a:sym typeface="Poppi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4" name="Google Shape;1184;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5" name="Google Shape;1185;p132"/>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186" name="Google Shape;1186;p132"/>
          <p:cNvPicPr preferRelativeResize="0"/>
          <p:nvPr/>
        </p:nvPicPr>
        <p:blipFill>
          <a:blip r:embed="rId4">
            <a:alphaModFix/>
          </a:blip>
          <a:stretch>
            <a:fillRect/>
          </a:stretch>
        </p:blipFill>
        <p:spPr>
          <a:xfrm>
            <a:off x="1662100" y="38100"/>
            <a:ext cx="5819775" cy="50673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2" name="Google Shape;1192;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3" name="Google Shape;1193;p133"/>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94" name="Google Shape;1194;p133"/>
          <p:cNvPicPr preferRelativeResize="0"/>
          <p:nvPr/>
        </p:nvPicPr>
        <p:blipFill>
          <a:blip r:embed="rId4">
            <a:alphaModFix/>
          </a:blip>
          <a:stretch>
            <a:fillRect/>
          </a:stretch>
        </p:blipFill>
        <p:spPr>
          <a:xfrm>
            <a:off x="2617326" y="127000"/>
            <a:ext cx="3619749" cy="4641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0" name="Google Shape;1200;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1" name="Google Shape;1201;p134"/>
          <p:cNvPicPr preferRelativeResize="0"/>
          <p:nvPr/>
        </p:nvPicPr>
        <p:blipFill>
          <a:blip r:embed="rId3">
            <a:alphaModFix/>
          </a:blip>
          <a:stretch>
            <a:fillRect/>
          </a:stretch>
        </p:blipFill>
        <p:spPr>
          <a:xfrm flipH="1">
            <a:off x="-178749" y="0"/>
            <a:ext cx="9375273" cy="5143501"/>
          </a:xfrm>
          <a:prstGeom prst="rect">
            <a:avLst/>
          </a:prstGeom>
          <a:noFill/>
          <a:ln>
            <a:noFill/>
          </a:ln>
        </p:spPr>
      </p:pic>
      <p:pic>
        <p:nvPicPr>
          <p:cNvPr id="1202" name="Google Shape;1202;p134"/>
          <p:cNvPicPr preferRelativeResize="0"/>
          <p:nvPr/>
        </p:nvPicPr>
        <p:blipFill>
          <a:blip r:embed="rId4">
            <a:alphaModFix/>
          </a:blip>
          <a:stretch>
            <a:fillRect/>
          </a:stretch>
        </p:blipFill>
        <p:spPr>
          <a:xfrm>
            <a:off x="2904361" y="-95250"/>
            <a:ext cx="4010929"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8" name="Google Shape;1208;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9" name="Google Shape;1209;p135"/>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210" name="Google Shape;1210;p135"/>
          <p:cNvPicPr preferRelativeResize="0"/>
          <p:nvPr/>
        </p:nvPicPr>
        <p:blipFill>
          <a:blip r:embed="rId4">
            <a:alphaModFix/>
          </a:blip>
          <a:stretch>
            <a:fillRect/>
          </a:stretch>
        </p:blipFill>
        <p:spPr>
          <a:xfrm>
            <a:off x="1960563" y="206375"/>
            <a:ext cx="5629275" cy="45910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6" name="Google Shape;1216;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7" name="Google Shape;1217;p136"/>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18" name="Google Shape;1218;p136"/>
          <p:cNvPicPr preferRelativeResize="0"/>
          <p:nvPr/>
        </p:nvPicPr>
        <p:blipFill>
          <a:blip r:embed="rId4">
            <a:alphaModFix/>
          </a:blip>
          <a:stretch>
            <a:fillRect/>
          </a:stretch>
        </p:blipFill>
        <p:spPr>
          <a:xfrm>
            <a:off x="1897063" y="152400"/>
            <a:ext cx="5629275" cy="44958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4" name="Google Shape;1224;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5" name="Google Shape;1225;p13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26" name="Google Shape;1226;p137"/>
          <p:cNvPicPr preferRelativeResize="0"/>
          <p:nvPr/>
        </p:nvPicPr>
        <p:blipFill>
          <a:blip r:embed="rId4">
            <a:alphaModFix/>
          </a:blip>
          <a:stretch>
            <a:fillRect/>
          </a:stretch>
        </p:blipFill>
        <p:spPr>
          <a:xfrm>
            <a:off x="2689691" y="0"/>
            <a:ext cx="4323418" cy="51435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2" name="Google Shape;1232;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3" name="Google Shape;1233;p138"/>
          <p:cNvPicPr preferRelativeResize="0"/>
          <p:nvPr/>
        </p:nvPicPr>
        <p:blipFill>
          <a:blip r:embed="rId3">
            <a:alphaModFix/>
          </a:blip>
          <a:stretch>
            <a:fillRect/>
          </a:stretch>
        </p:blipFill>
        <p:spPr>
          <a:xfrm flipH="1">
            <a:off x="-115637" y="0"/>
            <a:ext cx="9375273" cy="5143501"/>
          </a:xfrm>
          <a:prstGeom prst="rect">
            <a:avLst/>
          </a:prstGeom>
          <a:noFill/>
          <a:ln>
            <a:noFill/>
          </a:ln>
        </p:spPr>
      </p:pic>
      <p:pic>
        <p:nvPicPr>
          <p:cNvPr id="1234" name="Google Shape;1234;p138"/>
          <p:cNvPicPr preferRelativeResize="0"/>
          <p:nvPr/>
        </p:nvPicPr>
        <p:blipFill>
          <a:blip r:embed="rId4">
            <a:alphaModFix/>
          </a:blip>
          <a:stretch>
            <a:fillRect/>
          </a:stretch>
        </p:blipFill>
        <p:spPr>
          <a:xfrm>
            <a:off x="2477336" y="0"/>
            <a:ext cx="4070827" cy="51435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0" name="Google Shape;1240;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1" name="Google Shape;1241;p139"/>
          <p:cNvPicPr preferRelativeResize="0"/>
          <p:nvPr/>
        </p:nvPicPr>
        <p:blipFill rotWithShape="1">
          <a:blip r:embed="rId3">
            <a:alphaModFix/>
          </a:blip>
          <a:srcRect b="0" l="0" r="901" t="1951"/>
          <a:stretch/>
        </p:blipFill>
        <p:spPr>
          <a:xfrm>
            <a:off x="0" y="-2225"/>
            <a:ext cx="9179049" cy="5143500"/>
          </a:xfrm>
          <a:prstGeom prst="rect">
            <a:avLst/>
          </a:prstGeom>
          <a:noFill/>
          <a:ln>
            <a:noFill/>
          </a:ln>
        </p:spPr>
      </p:pic>
      <p:pic>
        <p:nvPicPr>
          <p:cNvPr id="1242" name="Google Shape;1242;p139"/>
          <p:cNvPicPr preferRelativeResize="0"/>
          <p:nvPr/>
        </p:nvPicPr>
        <p:blipFill>
          <a:blip r:embed="rId4">
            <a:alphaModFix/>
          </a:blip>
          <a:stretch>
            <a:fillRect/>
          </a:stretch>
        </p:blipFill>
        <p:spPr>
          <a:xfrm>
            <a:off x="2370729" y="0"/>
            <a:ext cx="4541442" cy="51434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8" name="Google Shape;1248;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9" name="Google Shape;1249;p140"/>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50" name="Google Shape;1250;p140"/>
          <p:cNvPicPr preferRelativeResize="0"/>
          <p:nvPr/>
        </p:nvPicPr>
        <p:blipFill>
          <a:blip r:embed="rId4">
            <a:alphaModFix/>
          </a:blip>
          <a:stretch>
            <a:fillRect/>
          </a:stretch>
        </p:blipFill>
        <p:spPr>
          <a:xfrm>
            <a:off x="2152961" y="69850"/>
            <a:ext cx="5600079" cy="5143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6" name="Google Shape;1256;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7" name="Google Shape;1257;p141"/>
          <p:cNvPicPr preferRelativeResize="0"/>
          <p:nvPr/>
        </p:nvPicPr>
        <p:blipFill>
          <a:blip r:embed="rId3">
            <a:alphaModFix/>
          </a:blip>
          <a:stretch>
            <a:fillRect/>
          </a:stretch>
        </p:blipFill>
        <p:spPr>
          <a:xfrm flipH="1">
            <a:off x="-178749" y="0"/>
            <a:ext cx="9375273" cy="5143501"/>
          </a:xfrm>
          <a:prstGeom prst="rect">
            <a:avLst/>
          </a:prstGeom>
          <a:noFill/>
          <a:ln>
            <a:noFill/>
          </a:ln>
        </p:spPr>
      </p:pic>
      <p:pic>
        <p:nvPicPr>
          <p:cNvPr id="1258" name="Google Shape;1258;p141"/>
          <p:cNvPicPr preferRelativeResize="0"/>
          <p:nvPr/>
        </p:nvPicPr>
        <p:blipFill>
          <a:blip r:embed="rId4">
            <a:alphaModFix/>
          </a:blip>
          <a:stretch>
            <a:fillRect/>
          </a:stretch>
        </p:blipFill>
        <p:spPr>
          <a:xfrm>
            <a:off x="2918739" y="107950"/>
            <a:ext cx="403297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9" name="Google Shape;179;p25"/>
          <p:cNvSpPr txBox="1"/>
          <p:nvPr/>
        </p:nvSpPr>
        <p:spPr>
          <a:xfrm>
            <a:off x="311700" y="736775"/>
            <a:ext cx="56121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t/>
            </a:r>
            <a:endParaRPr/>
          </a:p>
        </p:txBody>
      </p:sp>
      <p:sp>
        <p:nvSpPr>
          <p:cNvPr id="180" name="Google Shape;180;p25"/>
          <p:cNvSpPr txBox="1"/>
          <p:nvPr/>
        </p:nvSpPr>
        <p:spPr>
          <a:xfrm>
            <a:off x="1454650" y="1836375"/>
            <a:ext cx="6561900" cy="1285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There is no function that automates the payment units through the system such as doing payments for the service provider through the system. </a:t>
            </a:r>
            <a:endParaRPr sz="1300">
              <a:solidFill>
                <a:schemeClr val="dk1"/>
              </a:solidFill>
              <a:latin typeface="Poppins"/>
              <a:ea typeface="Poppins"/>
              <a:cs typeface="Poppins"/>
              <a:sym typeface="Poppins"/>
            </a:endParaRPr>
          </a:p>
        </p:txBody>
      </p:sp>
      <p:sp>
        <p:nvSpPr>
          <p:cNvPr id="181" name="Google Shape;181;p25"/>
          <p:cNvSpPr txBox="1"/>
          <p:nvPr/>
        </p:nvSpPr>
        <p:spPr>
          <a:xfrm>
            <a:off x="673375" y="1282275"/>
            <a:ext cx="283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Out-SCOPE</a:t>
            </a:r>
            <a:endParaRPr b="1" sz="2400">
              <a:latin typeface="Poppins"/>
              <a:ea typeface="Poppins"/>
              <a:cs typeface="Poppins"/>
              <a:sym typeface="Poppi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4" name="Google Shape;1264;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5" name="Google Shape;1265;p142"/>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266" name="Google Shape;1266;p142"/>
          <p:cNvPicPr preferRelativeResize="0"/>
          <p:nvPr/>
        </p:nvPicPr>
        <p:blipFill>
          <a:blip r:embed="rId4">
            <a:alphaModFix/>
          </a:blip>
          <a:stretch>
            <a:fillRect/>
          </a:stretch>
        </p:blipFill>
        <p:spPr>
          <a:xfrm>
            <a:off x="2462525" y="-827450"/>
            <a:ext cx="4519924" cy="5716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2" name="Google Shape;1272;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3" name="Google Shape;1273;p143"/>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274" name="Google Shape;1274;p143"/>
          <p:cNvPicPr preferRelativeResize="0"/>
          <p:nvPr/>
        </p:nvPicPr>
        <p:blipFill>
          <a:blip r:embed="rId4">
            <a:alphaModFix/>
          </a:blip>
          <a:stretch>
            <a:fillRect/>
          </a:stretch>
        </p:blipFill>
        <p:spPr>
          <a:xfrm>
            <a:off x="2448300" y="80300"/>
            <a:ext cx="4181099" cy="50632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0" name="Google Shape;1280;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1" name="Google Shape;1281;p144"/>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282" name="Google Shape;1282;p144"/>
          <p:cNvPicPr preferRelativeResize="0"/>
          <p:nvPr/>
        </p:nvPicPr>
        <p:blipFill>
          <a:blip r:embed="rId4">
            <a:alphaModFix/>
          </a:blip>
          <a:stretch>
            <a:fillRect/>
          </a:stretch>
        </p:blipFill>
        <p:spPr>
          <a:xfrm>
            <a:off x="3180901" y="19050"/>
            <a:ext cx="3645799" cy="5143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8" name="Google Shape;1288;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9" name="Google Shape;1289;p145"/>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90" name="Google Shape;1290;p145"/>
          <p:cNvPicPr preferRelativeResize="0"/>
          <p:nvPr/>
        </p:nvPicPr>
        <p:blipFill>
          <a:blip r:embed="rId4">
            <a:alphaModFix/>
          </a:blip>
          <a:stretch>
            <a:fillRect/>
          </a:stretch>
        </p:blipFill>
        <p:spPr>
          <a:xfrm>
            <a:off x="3134000" y="317500"/>
            <a:ext cx="3891425" cy="46291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6" name="Google Shape;1296;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7" name="Google Shape;1297;p146"/>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98" name="Google Shape;1298;p146"/>
          <p:cNvPicPr preferRelativeResize="0"/>
          <p:nvPr/>
        </p:nvPicPr>
        <p:blipFill>
          <a:blip r:embed="rId4">
            <a:alphaModFix/>
          </a:blip>
          <a:stretch>
            <a:fillRect/>
          </a:stretch>
        </p:blipFill>
        <p:spPr>
          <a:xfrm>
            <a:off x="2905300" y="89050"/>
            <a:ext cx="3774900" cy="505444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4" name="Google Shape;1304;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5" name="Google Shape;1305;p14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06" name="Google Shape;1306;p147"/>
          <p:cNvPicPr preferRelativeResize="0"/>
          <p:nvPr/>
        </p:nvPicPr>
        <p:blipFill>
          <a:blip r:embed="rId4">
            <a:alphaModFix/>
          </a:blip>
          <a:stretch>
            <a:fillRect/>
          </a:stretch>
        </p:blipFill>
        <p:spPr>
          <a:xfrm>
            <a:off x="2675072" y="0"/>
            <a:ext cx="4352657" cy="514350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2" name="Google Shape;1312;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3" name="Google Shape;1313;p148"/>
          <p:cNvPicPr preferRelativeResize="0"/>
          <p:nvPr/>
        </p:nvPicPr>
        <p:blipFill>
          <a:blip r:embed="rId3">
            <a:alphaModFix/>
          </a:blip>
          <a:stretch>
            <a:fillRect/>
          </a:stretch>
        </p:blipFill>
        <p:spPr>
          <a:xfrm>
            <a:off x="0" y="8930"/>
            <a:ext cx="9144003" cy="5125642"/>
          </a:xfrm>
          <a:prstGeom prst="rect">
            <a:avLst/>
          </a:prstGeom>
          <a:noFill/>
          <a:ln>
            <a:noFill/>
          </a:ln>
        </p:spPr>
      </p:pic>
      <p:pic>
        <p:nvPicPr>
          <p:cNvPr id="1314" name="Google Shape;1314;p148"/>
          <p:cNvPicPr preferRelativeResize="0"/>
          <p:nvPr/>
        </p:nvPicPr>
        <p:blipFill>
          <a:blip r:embed="rId4">
            <a:alphaModFix/>
          </a:blip>
          <a:stretch>
            <a:fillRect/>
          </a:stretch>
        </p:blipFill>
        <p:spPr>
          <a:xfrm>
            <a:off x="2713085" y="0"/>
            <a:ext cx="3844830"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0" name="Google Shape;1320;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1" name="Google Shape;1321;p149"/>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322" name="Google Shape;1322;p149"/>
          <p:cNvPicPr preferRelativeResize="0"/>
          <p:nvPr/>
        </p:nvPicPr>
        <p:blipFill>
          <a:blip r:embed="rId4">
            <a:alphaModFix/>
          </a:blip>
          <a:stretch>
            <a:fillRect/>
          </a:stretch>
        </p:blipFill>
        <p:spPr>
          <a:xfrm>
            <a:off x="2282877" y="-438150"/>
            <a:ext cx="4471546"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8" name="Google Shape;1328;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9" name="Google Shape;1329;p150"/>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330" name="Google Shape;1330;p150"/>
          <p:cNvPicPr preferRelativeResize="0"/>
          <p:nvPr/>
        </p:nvPicPr>
        <p:blipFill>
          <a:blip r:embed="rId4">
            <a:alphaModFix/>
          </a:blip>
          <a:stretch>
            <a:fillRect/>
          </a:stretch>
        </p:blipFill>
        <p:spPr>
          <a:xfrm>
            <a:off x="2777587" y="0"/>
            <a:ext cx="358882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6"/>
          <p:cNvPicPr preferRelativeResize="0"/>
          <p:nvPr/>
        </p:nvPicPr>
        <p:blipFill>
          <a:blip r:embed="rId3">
            <a:alphaModFix/>
          </a:blip>
          <a:stretch>
            <a:fillRect/>
          </a:stretch>
        </p:blipFill>
        <p:spPr>
          <a:xfrm>
            <a:off x="0" y="6697"/>
            <a:ext cx="9144003" cy="5130107"/>
          </a:xfrm>
          <a:prstGeom prst="rect">
            <a:avLst/>
          </a:prstGeom>
          <a:noFill/>
          <a:ln>
            <a:noFill/>
          </a:ln>
        </p:spPr>
      </p:pic>
      <p:sp>
        <p:nvSpPr>
          <p:cNvPr id="189" name="Google Shape;189;p26"/>
          <p:cNvSpPr txBox="1"/>
          <p:nvPr/>
        </p:nvSpPr>
        <p:spPr>
          <a:xfrm>
            <a:off x="3074250" y="319625"/>
            <a:ext cx="2995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Poppins"/>
                <a:ea typeface="Poppins"/>
                <a:cs typeface="Poppins"/>
                <a:sym typeface="Poppins"/>
              </a:rPr>
              <a:t>User Identification</a:t>
            </a:r>
            <a:endParaRPr b="1" sz="2300">
              <a:latin typeface="Poppins"/>
              <a:ea typeface="Poppins"/>
              <a:cs typeface="Poppins"/>
              <a:sym typeface="Poppins"/>
            </a:endParaRPr>
          </a:p>
        </p:txBody>
      </p:sp>
      <p:sp>
        <p:nvSpPr>
          <p:cNvPr id="190" name="Google Shape;190;p26"/>
          <p:cNvSpPr txBox="1"/>
          <p:nvPr/>
        </p:nvSpPr>
        <p:spPr>
          <a:xfrm>
            <a:off x="1081325"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Admin </a:t>
            </a:r>
            <a:endParaRPr/>
          </a:p>
        </p:txBody>
      </p:sp>
      <p:sp>
        <p:nvSpPr>
          <p:cNvPr id="191" name="Google Shape;191;p26"/>
          <p:cNvSpPr txBox="1"/>
          <p:nvPr/>
        </p:nvSpPr>
        <p:spPr>
          <a:xfrm>
            <a:off x="2856213"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Co-Admin</a:t>
            </a:r>
            <a:endParaRPr/>
          </a:p>
        </p:txBody>
      </p:sp>
      <p:sp>
        <p:nvSpPr>
          <p:cNvPr id="192" name="Google Shape;192;p26"/>
          <p:cNvSpPr txBox="1"/>
          <p:nvPr/>
        </p:nvSpPr>
        <p:spPr>
          <a:xfrm>
            <a:off x="4699650" y="3030925"/>
            <a:ext cx="12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Hire Person  </a:t>
            </a:r>
            <a:endParaRPr/>
          </a:p>
        </p:txBody>
      </p:sp>
      <p:sp>
        <p:nvSpPr>
          <p:cNvPr id="193" name="Google Shape;193;p26"/>
          <p:cNvSpPr txBox="1"/>
          <p:nvPr/>
        </p:nvSpPr>
        <p:spPr>
          <a:xfrm>
            <a:off x="6459925"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Service Provider</a:t>
            </a:r>
            <a:endParaRPr/>
          </a:p>
        </p:txBody>
      </p:sp>
      <p:pic>
        <p:nvPicPr>
          <p:cNvPr id="194" name="Google Shape;194;p26"/>
          <p:cNvPicPr preferRelativeResize="0"/>
          <p:nvPr/>
        </p:nvPicPr>
        <p:blipFill>
          <a:blip r:embed="rId4">
            <a:alphaModFix/>
          </a:blip>
          <a:stretch>
            <a:fillRect/>
          </a:stretch>
        </p:blipFill>
        <p:spPr>
          <a:xfrm>
            <a:off x="652725" y="1508600"/>
            <a:ext cx="1599775" cy="1599775"/>
          </a:xfrm>
          <a:prstGeom prst="rect">
            <a:avLst/>
          </a:prstGeom>
          <a:noFill/>
          <a:ln>
            <a:noFill/>
          </a:ln>
        </p:spPr>
      </p:pic>
      <p:pic>
        <p:nvPicPr>
          <p:cNvPr id="195" name="Google Shape;195;p26"/>
          <p:cNvPicPr preferRelativeResize="0"/>
          <p:nvPr/>
        </p:nvPicPr>
        <p:blipFill>
          <a:blip r:embed="rId5">
            <a:alphaModFix/>
          </a:blip>
          <a:stretch>
            <a:fillRect/>
          </a:stretch>
        </p:blipFill>
        <p:spPr>
          <a:xfrm>
            <a:off x="6647725" y="1710975"/>
            <a:ext cx="1275825" cy="1275825"/>
          </a:xfrm>
          <a:prstGeom prst="rect">
            <a:avLst/>
          </a:prstGeom>
          <a:noFill/>
          <a:ln>
            <a:noFill/>
          </a:ln>
        </p:spPr>
      </p:pic>
      <p:pic>
        <p:nvPicPr>
          <p:cNvPr id="196" name="Google Shape;196;p26"/>
          <p:cNvPicPr preferRelativeResize="0"/>
          <p:nvPr/>
        </p:nvPicPr>
        <p:blipFill>
          <a:blip r:embed="rId6">
            <a:alphaModFix/>
          </a:blip>
          <a:stretch>
            <a:fillRect/>
          </a:stretch>
        </p:blipFill>
        <p:spPr>
          <a:xfrm>
            <a:off x="2549575" y="1837073"/>
            <a:ext cx="1686948" cy="1124374"/>
          </a:xfrm>
          <a:prstGeom prst="rect">
            <a:avLst/>
          </a:prstGeom>
          <a:noFill/>
          <a:ln>
            <a:noFill/>
          </a:ln>
        </p:spPr>
      </p:pic>
      <p:pic>
        <p:nvPicPr>
          <p:cNvPr id="197" name="Google Shape;197;p26"/>
          <p:cNvPicPr preferRelativeResize="0"/>
          <p:nvPr/>
        </p:nvPicPr>
        <p:blipFill>
          <a:blip r:embed="rId7">
            <a:alphaModFix/>
          </a:blip>
          <a:stretch>
            <a:fillRect/>
          </a:stretch>
        </p:blipFill>
        <p:spPr>
          <a:xfrm>
            <a:off x="4745972" y="1802475"/>
            <a:ext cx="1193574" cy="1193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27"/>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205" name="Google Shape;205;p27"/>
          <p:cNvSpPr txBox="1"/>
          <p:nvPr/>
        </p:nvSpPr>
        <p:spPr>
          <a:xfrm>
            <a:off x="707925" y="1257475"/>
            <a:ext cx="6842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Poppins"/>
                <a:ea typeface="Poppins"/>
                <a:cs typeface="Poppins"/>
                <a:sym typeface="Poppins"/>
              </a:rPr>
              <a:t>Requirement </a:t>
            </a:r>
            <a:endParaRPr sz="4000">
              <a:solidFill>
                <a:schemeClr val="dk1"/>
              </a:solidFill>
              <a:latin typeface="Poppins"/>
              <a:ea typeface="Poppins"/>
              <a:cs typeface="Poppins"/>
              <a:sym typeface="Poppins"/>
            </a:endParaRPr>
          </a:p>
          <a:p>
            <a:pPr indent="0" lvl="0" marL="0" rtl="0" algn="l">
              <a:spcBef>
                <a:spcPts val="0"/>
              </a:spcBef>
              <a:spcAft>
                <a:spcPts val="0"/>
              </a:spcAft>
              <a:buNone/>
            </a:pPr>
            <a:r>
              <a:rPr lang="en" sz="4000">
                <a:solidFill>
                  <a:schemeClr val="dk1"/>
                </a:solidFill>
                <a:latin typeface="Poppins"/>
                <a:ea typeface="Poppins"/>
                <a:cs typeface="Poppins"/>
                <a:sym typeface="Poppins"/>
              </a:rPr>
              <a:t>Analysis...</a:t>
            </a:r>
            <a:endParaRPr sz="4000">
              <a:solidFill>
                <a:schemeClr val="dk1"/>
              </a:solidFill>
              <a:latin typeface="Poppins"/>
              <a:ea typeface="Poppins"/>
              <a:cs typeface="Poppins"/>
              <a:sym typeface="Poppins"/>
            </a:endParaRPr>
          </a:p>
        </p:txBody>
      </p:sp>
      <p:pic>
        <p:nvPicPr>
          <p:cNvPr id="206" name="Google Shape;206;p27"/>
          <p:cNvPicPr preferRelativeResize="0"/>
          <p:nvPr/>
        </p:nvPicPr>
        <p:blipFill>
          <a:blip r:embed="rId4">
            <a:alphaModFix/>
          </a:blip>
          <a:stretch>
            <a:fillRect/>
          </a:stretch>
        </p:blipFill>
        <p:spPr>
          <a:xfrm>
            <a:off x="4220301" y="681601"/>
            <a:ext cx="3856351" cy="388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8"/>
          <p:cNvPicPr preferRelativeResize="0"/>
          <p:nvPr/>
        </p:nvPicPr>
        <p:blipFill>
          <a:blip r:embed="rId3">
            <a:alphaModFix/>
          </a:blip>
          <a:stretch>
            <a:fillRect/>
          </a:stretch>
        </p:blipFill>
        <p:spPr>
          <a:xfrm>
            <a:off x="0" y="-18175"/>
            <a:ext cx="9144003" cy="5179825"/>
          </a:xfrm>
          <a:prstGeom prst="rect">
            <a:avLst/>
          </a:prstGeom>
          <a:noFill/>
          <a:ln>
            <a:noFill/>
          </a:ln>
        </p:spPr>
      </p:pic>
      <p:sp>
        <p:nvSpPr>
          <p:cNvPr id="212" name="Google Shape;212;p28"/>
          <p:cNvSpPr txBox="1"/>
          <p:nvPr>
            <p:ph type="title"/>
          </p:nvPr>
        </p:nvSpPr>
        <p:spPr>
          <a:xfrm>
            <a:off x="4621100" y="1533910"/>
            <a:ext cx="7265100" cy="20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Poppins"/>
                <a:ea typeface="Poppins"/>
                <a:cs typeface="Poppins"/>
                <a:sym typeface="Poppins"/>
              </a:rPr>
              <a:t> </a:t>
            </a:r>
            <a:r>
              <a:rPr lang="en" sz="4000">
                <a:latin typeface="Poppins"/>
                <a:ea typeface="Poppins"/>
                <a:cs typeface="Poppins"/>
                <a:sym typeface="Poppins"/>
              </a:rPr>
              <a:t>Functional </a:t>
            </a:r>
            <a:endParaRPr sz="4000">
              <a:latin typeface="Poppins"/>
              <a:ea typeface="Poppins"/>
              <a:cs typeface="Poppins"/>
              <a:sym typeface="Poppins"/>
            </a:endParaRPr>
          </a:p>
          <a:p>
            <a:pPr indent="0" lvl="0" marL="0" rtl="0" algn="l">
              <a:spcBef>
                <a:spcPts val="0"/>
              </a:spcBef>
              <a:spcAft>
                <a:spcPts val="0"/>
              </a:spcAft>
              <a:buNone/>
            </a:pPr>
            <a:r>
              <a:rPr lang="en" sz="4000">
                <a:latin typeface="Poppins"/>
                <a:ea typeface="Poppins"/>
                <a:cs typeface="Poppins"/>
                <a:sym typeface="Poppins"/>
              </a:rPr>
              <a:t>Requirements...</a:t>
            </a:r>
            <a:endParaRPr sz="4000">
              <a:latin typeface="Poppins"/>
              <a:ea typeface="Poppins"/>
              <a:cs typeface="Poppins"/>
              <a:sym typeface="Poppins"/>
            </a:endParaRPr>
          </a:p>
        </p:txBody>
      </p:sp>
      <p:pic>
        <p:nvPicPr>
          <p:cNvPr id="213" name="Google Shape;213;p28"/>
          <p:cNvPicPr preferRelativeResize="0"/>
          <p:nvPr/>
        </p:nvPicPr>
        <p:blipFill>
          <a:blip r:embed="rId4">
            <a:alphaModFix/>
          </a:blip>
          <a:stretch>
            <a:fillRect/>
          </a:stretch>
        </p:blipFill>
        <p:spPr>
          <a:xfrm>
            <a:off x="233823" y="171450"/>
            <a:ext cx="4106001" cy="480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9"/>
          <p:cNvPicPr preferRelativeResize="0"/>
          <p:nvPr/>
        </p:nvPicPr>
        <p:blipFill rotWithShape="1">
          <a:blip r:embed="rId3">
            <a:alphaModFix/>
          </a:blip>
          <a:srcRect b="1241" l="0" r="0" t="1793"/>
          <a:stretch/>
        </p:blipFill>
        <p:spPr>
          <a:xfrm>
            <a:off x="3975" y="92675"/>
            <a:ext cx="9136051" cy="4987149"/>
          </a:xfrm>
          <a:prstGeom prst="rect">
            <a:avLst/>
          </a:prstGeom>
          <a:noFill/>
          <a:ln>
            <a:noFill/>
          </a:ln>
        </p:spPr>
      </p:pic>
      <p:sp>
        <p:nvSpPr>
          <p:cNvPr id="221" name="Google Shape;221;p29"/>
          <p:cNvSpPr txBox="1"/>
          <p:nvPr/>
        </p:nvSpPr>
        <p:spPr>
          <a:xfrm>
            <a:off x="860325" y="1831400"/>
            <a:ext cx="2544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Poppins"/>
                <a:ea typeface="Poppins"/>
                <a:cs typeface="Poppins"/>
                <a:sym typeface="Poppins"/>
              </a:rPr>
              <a:t>Use Case Diagram</a:t>
            </a:r>
            <a:endParaRPr b="1" sz="3200">
              <a:latin typeface="Poppins"/>
              <a:ea typeface="Poppins"/>
              <a:cs typeface="Poppins"/>
              <a:sym typeface="Poppins"/>
            </a:endParaRPr>
          </a:p>
        </p:txBody>
      </p:sp>
      <p:pic>
        <p:nvPicPr>
          <p:cNvPr id="222" name="Google Shape;222;p29"/>
          <p:cNvPicPr preferRelativeResize="0"/>
          <p:nvPr/>
        </p:nvPicPr>
        <p:blipFill>
          <a:blip r:embed="rId4">
            <a:alphaModFix/>
          </a:blip>
          <a:stretch>
            <a:fillRect/>
          </a:stretch>
        </p:blipFill>
        <p:spPr>
          <a:xfrm>
            <a:off x="3790825" y="92675"/>
            <a:ext cx="4570000" cy="495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0"/>
          <p:cNvPicPr preferRelativeResize="0"/>
          <p:nvPr/>
        </p:nvPicPr>
        <p:blipFill>
          <a:blip r:embed="rId3">
            <a:alphaModFix/>
          </a:blip>
          <a:stretch>
            <a:fillRect/>
          </a:stretch>
        </p:blipFill>
        <p:spPr>
          <a:xfrm>
            <a:off x="0" y="8930"/>
            <a:ext cx="9144003" cy="5125642"/>
          </a:xfrm>
          <a:prstGeom prst="rect">
            <a:avLst/>
          </a:prstGeom>
          <a:noFill/>
          <a:ln>
            <a:noFill/>
          </a:ln>
        </p:spPr>
      </p:pic>
      <p:sp>
        <p:nvSpPr>
          <p:cNvPr id="230" name="Google Shape;230;p30"/>
          <p:cNvSpPr txBox="1"/>
          <p:nvPr/>
        </p:nvSpPr>
        <p:spPr>
          <a:xfrm>
            <a:off x="1008000" y="1607575"/>
            <a:ext cx="3732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latin typeface="Poppins"/>
                <a:ea typeface="Poppins"/>
                <a:cs typeface="Poppins"/>
                <a:sym typeface="Poppins"/>
              </a:rPr>
              <a:t>Use Case Diagram</a:t>
            </a:r>
            <a:endParaRPr b="1" sz="3900">
              <a:latin typeface="Poppins"/>
              <a:ea typeface="Poppins"/>
              <a:cs typeface="Poppins"/>
              <a:sym typeface="Poppins"/>
            </a:endParaRPr>
          </a:p>
        </p:txBody>
      </p:sp>
      <p:pic>
        <p:nvPicPr>
          <p:cNvPr id="231" name="Google Shape;231;p30"/>
          <p:cNvPicPr preferRelativeResize="0"/>
          <p:nvPr/>
        </p:nvPicPr>
        <p:blipFill>
          <a:blip r:embed="rId4">
            <a:alphaModFix/>
          </a:blip>
          <a:stretch>
            <a:fillRect/>
          </a:stretch>
        </p:blipFill>
        <p:spPr>
          <a:xfrm>
            <a:off x="4388325" y="162250"/>
            <a:ext cx="3490026" cy="4638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1"/>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39" name="Google Shape;239;p31"/>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40" name="Google Shape;240;p31"/>
          <p:cNvSpPr txBox="1"/>
          <p:nvPr/>
        </p:nvSpPr>
        <p:spPr>
          <a:xfrm>
            <a:off x="713550" y="475375"/>
            <a:ext cx="319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2"/>
                </a:solidFill>
                <a:latin typeface="Poppins"/>
                <a:ea typeface="Poppins"/>
                <a:cs typeface="Poppins"/>
                <a:sym typeface="Poppins"/>
              </a:rPr>
              <a:t>ADMIN</a:t>
            </a:r>
            <a:endParaRPr sz="3200">
              <a:solidFill>
                <a:schemeClr val="dk2"/>
              </a:solidFill>
              <a:latin typeface="Poppins"/>
              <a:ea typeface="Poppins"/>
              <a:cs typeface="Poppins"/>
              <a:sym typeface="Poppins"/>
            </a:endParaRPr>
          </a:p>
        </p:txBody>
      </p:sp>
      <p:sp>
        <p:nvSpPr>
          <p:cNvPr id="241" name="Google Shape;241;p31"/>
          <p:cNvSpPr txBox="1"/>
          <p:nvPr/>
        </p:nvSpPr>
        <p:spPr>
          <a:xfrm>
            <a:off x="3073475" y="1620788"/>
            <a:ext cx="47043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co-admins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hire persons &amp; service providers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service Categories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View reports of the view insights</a:t>
            </a:r>
            <a:endParaRPr>
              <a:latin typeface="Poppins"/>
              <a:ea typeface="Poppins"/>
              <a:cs typeface="Poppins"/>
              <a:sym typeface="Poppins"/>
            </a:endParaRPr>
          </a:p>
        </p:txBody>
      </p:sp>
      <p:pic>
        <p:nvPicPr>
          <p:cNvPr id="242" name="Google Shape;242;p31"/>
          <p:cNvPicPr preferRelativeResize="0"/>
          <p:nvPr/>
        </p:nvPicPr>
        <p:blipFill>
          <a:blip r:embed="rId5">
            <a:alphaModFix/>
          </a:blip>
          <a:stretch>
            <a:fillRect/>
          </a:stretch>
        </p:blipFill>
        <p:spPr>
          <a:xfrm>
            <a:off x="742800" y="1435475"/>
            <a:ext cx="1599775" cy="159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7201825" y="255675"/>
            <a:ext cx="1785600" cy="66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 sz="2420">
                <a:latin typeface="Poppins"/>
                <a:ea typeface="Poppins"/>
                <a:cs typeface="Poppins"/>
                <a:sym typeface="Poppins"/>
              </a:rPr>
              <a:t>Team CS18</a:t>
            </a:r>
            <a:endParaRPr b="1" sz="2420">
              <a:latin typeface="Poppins"/>
              <a:ea typeface="Poppins"/>
              <a:cs typeface="Poppins"/>
              <a:sym typeface="Poppins"/>
            </a:endParaRPr>
          </a:p>
        </p:txBody>
      </p:sp>
      <p:pic>
        <p:nvPicPr>
          <p:cNvPr id="63" name="Google Shape;63;p14"/>
          <p:cNvPicPr preferRelativeResize="0"/>
          <p:nvPr/>
        </p:nvPicPr>
        <p:blipFill>
          <a:blip r:embed="rId3">
            <a:alphaModFix/>
          </a:blip>
          <a:stretch>
            <a:fillRect/>
          </a:stretch>
        </p:blipFill>
        <p:spPr>
          <a:xfrm>
            <a:off x="54088" y="207975"/>
            <a:ext cx="9035802" cy="4849300"/>
          </a:xfrm>
          <a:prstGeom prst="rect">
            <a:avLst/>
          </a:prstGeom>
          <a:noFill/>
          <a:ln>
            <a:noFill/>
          </a:ln>
        </p:spPr>
      </p:pic>
      <p:sp>
        <p:nvSpPr>
          <p:cNvPr id="64" name="Google Shape;64;p14"/>
          <p:cNvSpPr txBox="1"/>
          <p:nvPr/>
        </p:nvSpPr>
        <p:spPr>
          <a:xfrm>
            <a:off x="986350" y="3023775"/>
            <a:ext cx="16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a:ea typeface="Poppins"/>
                <a:cs typeface="Poppins"/>
                <a:sym typeface="Poppins"/>
              </a:rPr>
              <a:t>H L Harith Iduwara</a:t>
            </a:r>
            <a:endParaRPr sz="1200">
              <a:latin typeface="Poppins"/>
              <a:ea typeface="Poppins"/>
              <a:cs typeface="Poppins"/>
              <a:sym typeface="Poppins"/>
            </a:endParaRPr>
          </a:p>
        </p:txBody>
      </p:sp>
      <p:sp>
        <p:nvSpPr>
          <p:cNvPr id="65" name="Google Shape;65;p14"/>
          <p:cNvSpPr txBox="1"/>
          <p:nvPr/>
        </p:nvSpPr>
        <p:spPr>
          <a:xfrm>
            <a:off x="2888150" y="3023775"/>
            <a:ext cx="159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V D L Wathsala</a:t>
            </a:r>
            <a:endParaRPr>
              <a:latin typeface="Poppins"/>
              <a:ea typeface="Poppins"/>
              <a:cs typeface="Poppins"/>
              <a:sym typeface="Poppins"/>
            </a:endParaRPr>
          </a:p>
        </p:txBody>
      </p:sp>
      <p:sp>
        <p:nvSpPr>
          <p:cNvPr id="66" name="Google Shape;66;p14"/>
          <p:cNvSpPr txBox="1"/>
          <p:nvPr/>
        </p:nvSpPr>
        <p:spPr>
          <a:xfrm>
            <a:off x="4859600" y="3023775"/>
            <a:ext cx="146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S S Malsha</a:t>
            </a:r>
            <a:endParaRPr/>
          </a:p>
        </p:txBody>
      </p:sp>
      <p:sp>
        <p:nvSpPr>
          <p:cNvPr id="67" name="Google Shape;67;p14"/>
          <p:cNvSpPr txBox="1"/>
          <p:nvPr/>
        </p:nvSpPr>
        <p:spPr>
          <a:xfrm>
            <a:off x="6428725" y="3023775"/>
            <a:ext cx="16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D G Hansika Kumari</a:t>
            </a:r>
            <a:endParaRPr/>
          </a:p>
        </p:txBody>
      </p:sp>
      <p:sp>
        <p:nvSpPr>
          <p:cNvPr id="68" name="Google Shape;68;p14"/>
          <p:cNvSpPr txBox="1"/>
          <p:nvPr/>
        </p:nvSpPr>
        <p:spPr>
          <a:xfrm>
            <a:off x="1175750" y="3389000"/>
            <a:ext cx="12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2019/CS/060</a:t>
            </a:r>
            <a:endParaRPr sz="1100">
              <a:latin typeface="Poppins"/>
              <a:ea typeface="Poppins"/>
              <a:cs typeface="Poppins"/>
              <a:sym typeface="Poppins"/>
            </a:endParaRPr>
          </a:p>
        </p:txBody>
      </p:sp>
      <p:sp>
        <p:nvSpPr>
          <p:cNvPr id="69" name="Google Shape;69;p14"/>
          <p:cNvSpPr txBox="1"/>
          <p:nvPr/>
        </p:nvSpPr>
        <p:spPr>
          <a:xfrm>
            <a:off x="6702650" y="3355050"/>
            <a:ext cx="146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2019/CS/074</a:t>
            </a:r>
            <a:endParaRPr/>
          </a:p>
        </p:txBody>
      </p:sp>
      <p:sp>
        <p:nvSpPr>
          <p:cNvPr id="70" name="Google Shape;70;p14"/>
          <p:cNvSpPr txBox="1"/>
          <p:nvPr/>
        </p:nvSpPr>
        <p:spPr>
          <a:xfrm>
            <a:off x="4842038" y="3355050"/>
            <a:ext cx="12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2019/CS/090</a:t>
            </a:r>
            <a:endParaRPr/>
          </a:p>
        </p:txBody>
      </p:sp>
      <p:sp>
        <p:nvSpPr>
          <p:cNvPr id="71" name="Google Shape;71;p14"/>
          <p:cNvSpPr txBox="1"/>
          <p:nvPr/>
        </p:nvSpPr>
        <p:spPr>
          <a:xfrm>
            <a:off x="2985300" y="3389000"/>
            <a:ext cx="137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2019/CS/180</a:t>
            </a:r>
            <a:endParaRPr/>
          </a:p>
        </p:txBody>
      </p:sp>
      <p:sp>
        <p:nvSpPr>
          <p:cNvPr id="72" name="Google Shape;72;p14">
            <a:hlinkClick action="ppaction://hlinksldjump" r:id="rId4"/>
          </p:cNvPr>
          <p:cNvSpPr/>
          <p:nvPr/>
        </p:nvSpPr>
        <p:spPr>
          <a:xfrm>
            <a:off x="818975" y="1153125"/>
            <a:ext cx="7353300" cy="180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8" name="Google Shape;24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32"/>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50" name="Google Shape;250;p32"/>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51" name="Google Shape;251;p32"/>
          <p:cNvSpPr txBox="1"/>
          <p:nvPr/>
        </p:nvSpPr>
        <p:spPr>
          <a:xfrm>
            <a:off x="752875" y="2090950"/>
            <a:ext cx="229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2"/>
                </a:solidFill>
                <a:latin typeface="Poppins"/>
                <a:ea typeface="Poppins"/>
                <a:cs typeface="Poppins"/>
                <a:sym typeface="Poppins"/>
              </a:rPr>
              <a:t>ADMIN</a:t>
            </a:r>
            <a:endParaRPr sz="3200">
              <a:solidFill>
                <a:schemeClr val="dk2"/>
              </a:solidFill>
              <a:latin typeface="Poppins"/>
              <a:ea typeface="Poppins"/>
              <a:cs typeface="Poppins"/>
              <a:sym typeface="Poppins"/>
            </a:endParaRPr>
          </a:p>
        </p:txBody>
      </p:sp>
      <p:sp>
        <p:nvSpPr>
          <p:cNvPr id="252" name="Google Shape;252;p32"/>
          <p:cNvSpPr txBox="1"/>
          <p:nvPr/>
        </p:nvSpPr>
        <p:spPr>
          <a:xfrm>
            <a:off x="2593175" y="642950"/>
            <a:ext cx="4704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Poppins"/>
              <a:ea typeface="Poppins"/>
              <a:cs typeface="Poppins"/>
              <a:sym typeface="Poppins"/>
            </a:endParaRPr>
          </a:p>
        </p:txBody>
      </p:sp>
      <p:pic>
        <p:nvPicPr>
          <p:cNvPr id="253" name="Google Shape;253;p32"/>
          <p:cNvPicPr preferRelativeResize="0"/>
          <p:nvPr/>
        </p:nvPicPr>
        <p:blipFill>
          <a:blip r:embed="rId5">
            <a:alphaModFix/>
          </a:blip>
          <a:stretch>
            <a:fillRect/>
          </a:stretch>
        </p:blipFill>
        <p:spPr>
          <a:xfrm>
            <a:off x="3435225" y="69375"/>
            <a:ext cx="4704300" cy="4988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59" name="Google Shape;259;p33"/>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60" name="Google Shape;260;p33"/>
          <p:cNvSpPr txBox="1"/>
          <p:nvPr>
            <p:ph type="title"/>
          </p:nvPr>
        </p:nvSpPr>
        <p:spPr>
          <a:xfrm>
            <a:off x="5829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rgbClr val="666666"/>
                </a:solidFill>
                <a:latin typeface="Poppins"/>
                <a:ea typeface="Poppins"/>
                <a:cs typeface="Poppins"/>
                <a:sym typeface="Poppins"/>
              </a:rPr>
              <a:t>CO-ADMIN</a:t>
            </a:r>
            <a:endParaRPr sz="3220">
              <a:solidFill>
                <a:srgbClr val="666666"/>
              </a:solidFill>
              <a:latin typeface="Poppins"/>
              <a:ea typeface="Poppins"/>
              <a:cs typeface="Poppins"/>
              <a:sym typeface="Poppins"/>
            </a:endParaRPr>
          </a:p>
        </p:txBody>
      </p:sp>
      <p:sp>
        <p:nvSpPr>
          <p:cNvPr id="261" name="Google Shape;261;p33"/>
          <p:cNvSpPr txBox="1"/>
          <p:nvPr/>
        </p:nvSpPr>
        <p:spPr>
          <a:xfrm>
            <a:off x="2243350" y="1648200"/>
            <a:ext cx="6647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hire persons &amp; service providers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Handle the chat with hire persons &amp; service providers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posts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Q&amp;A sessions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Handle Advertisements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Accept advertisement requests and Add advertisements</a:t>
            </a:r>
            <a:endParaRPr sz="1600">
              <a:latin typeface="Poppins"/>
              <a:ea typeface="Poppins"/>
              <a:cs typeface="Poppins"/>
              <a:sym typeface="Poppins"/>
            </a:endParaRPr>
          </a:p>
        </p:txBody>
      </p:sp>
      <p:pic>
        <p:nvPicPr>
          <p:cNvPr id="262" name="Google Shape;262;p33"/>
          <p:cNvPicPr preferRelativeResize="0"/>
          <p:nvPr/>
        </p:nvPicPr>
        <p:blipFill>
          <a:blip r:embed="rId5">
            <a:alphaModFix/>
          </a:blip>
          <a:stretch>
            <a:fillRect/>
          </a:stretch>
        </p:blipFill>
        <p:spPr>
          <a:xfrm>
            <a:off x="150700" y="1923873"/>
            <a:ext cx="1686948" cy="1124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68" name="Google Shape;268;p34"/>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69" name="Google Shape;269;p34"/>
          <p:cNvSpPr txBox="1"/>
          <p:nvPr>
            <p:ph type="title"/>
          </p:nvPr>
        </p:nvSpPr>
        <p:spPr>
          <a:xfrm>
            <a:off x="905100" y="2124675"/>
            <a:ext cx="27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rgbClr val="666666"/>
                </a:solidFill>
                <a:latin typeface="Poppins"/>
                <a:ea typeface="Poppins"/>
                <a:cs typeface="Poppins"/>
                <a:sym typeface="Poppins"/>
              </a:rPr>
              <a:t>CO-ADMIN</a:t>
            </a:r>
            <a:endParaRPr sz="3220">
              <a:solidFill>
                <a:srgbClr val="666666"/>
              </a:solidFill>
              <a:latin typeface="Poppins"/>
              <a:ea typeface="Poppins"/>
              <a:cs typeface="Poppins"/>
              <a:sym typeface="Poppins"/>
            </a:endParaRPr>
          </a:p>
        </p:txBody>
      </p:sp>
      <p:sp>
        <p:nvSpPr>
          <p:cNvPr id="270" name="Google Shape;270;p34"/>
          <p:cNvSpPr txBox="1"/>
          <p:nvPr/>
        </p:nvSpPr>
        <p:spPr>
          <a:xfrm>
            <a:off x="2355875" y="778650"/>
            <a:ext cx="6369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271" name="Google Shape;271;p34"/>
          <p:cNvPicPr preferRelativeResize="0"/>
          <p:nvPr/>
        </p:nvPicPr>
        <p:blipFill>
          <a:blip r:embed="rId5">
            <a:alphaModFix/>
          </a:blip>
          <a:stretch>
            <a:fillRect/>
          </a:stretch>
        </p:blipFill>
        <p:spPr>
          <a:xfrm>
            <a:off x="4109924" y="-75000"/>
            <a:ext cx="485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35"/>
          <p:cNvPicPr preferRelativeResize="0"/>
          <p:nvPr/>
        </p:nvPicPr>
        <p:blipFill>
          <a:blip r:embed="rId3">
            <a:alphaModFix/>
          </a:blip>
          <a:stretch>
            <a:fillRect/>
          </a:stretch>
        </p:blipFill>
        <p:spPr>
          <a:xfrm>
            <a:off x="0" y="0"/>
            <a:ext cx="9144003" cy="5143501"/>
          </a:xfrm>
          <a:prstGeom prst="rect">
            <a:avLst/>
          </a:prstGeom>
          <a:noFill/>
          <a:ln>
            <a:noFill/>
          </a:ln>
        </p:spPr>
      </p:pic>
      <p:sp>
        <p:nvSpPr>
          <p:cNvPr id="279" name="Google Shape;279;p35"/>
          <p:cNvSpPr txBox="1"/>
          <p:nvPr/>
        </p:nvSpPr>
        <p:spPr>
          <a:xfrm>
            <a:off x="566675" y="121000"/>
            <a:ext cx="2356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SERVICE</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PROVIDER</a:t>
            </a:r>
            <a:endParaRPr b="1" sz="3200">
              <a:solidFill>
                <a:schemeClr val="dk2"/>
              </a:solidFill>
              <a:latin typeface="Poppins"/>
              <a:ea typeface="Poppins"/>
              <a:cs typeface="Poppins"/>
              <a:sym typeface="Poppins"/>
            </a:endParaRPr>
          </a:p>
        </p:txBody>
      </p:sp>
      <p:sp>
        <p:nvSpPr>
          <p:cNvPr id="280" name="Google Shape;280;p35"/>
          <p:cNvSpPr txBox="1"/>
          <p:nvPr/>
        </p:nvSpPr>
        <p:spPr>
          <a:xfrm>
            <a:off x="3483925" y="769525"/>
            <a:ext cx="50898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R</a:t>
            </a:r>
            <a:r>
              <a:rPr lang="en">
                <a:latin typeface="Poppins"/>
                <a:ea typeface="Poppins"/>
                <a:cs typeface="Poppins"/>
                <a:sym typeface="Poppins"/>
              </a:rPr>
              <a:t>egister to the system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Deactivate the account.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Chat with co-Admin.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Chat with each other.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Maintain profile.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Ask for advertisements.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Do online payments for advertisements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Engage in a Q &amp; A session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V</a:t>
            </a:r>
            <a:r>
              <a:rPr lang="en">
                <a:latin typeface="Poppins"/>
                <a:ea typeface="Poppins"/>
                <a:cs typeface="Poppins"/>
                <a:sym typeface="Poppins"/>
              </a:rPr>
              <a:t>iew job posts</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Send and cancel job applications sent to the hire person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Manage achievement posts</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Accept or reject job invitations</a:t>
            </a:r>
            <a:endParaRPr>
              <a:latin typeface="Poppins"/>
              <a:ea typeface="Poppins"/>
              <a:cs typeface="Poppins"/>
              <a:sym typeface="Poppins"/>
            </a:endParaRPr>
          </a:p>
        </p:txBody>
      </p:sp>
      <p:pic>
        <p:nvPicPr>
          <p:cNvPr id="281" name="Google Shape;281;p35"/>
          <p:cNvPicPr preferRelativeResize="0"/>
          <p:nvPr/>
        </p:nvPicPr>
        <p:blipFill>
          <a:blip r:embed="rId4">
            <a:alphaModFix/>
          </a:blip>
          <a:stretch>
            <a:fillRect/>
          </a:stretch>
        </p:blipFill>
        <p:spPr>
          <a:xfrm>
            <a:off x="911500" y="2222750"/>
            <a:ext cx="1275825" cy="127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7" name="Google Shape;28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36"/>
          <p:cNvPicPr preferRelativeResize="0"/>
          <p:nvPr/>
        </p:nvPicPr>
        <p:blipFill>
          <a:blip r:embed="rId3">
            <a:alphaModFix/>
          </a:blip>
          <a:stretch>
            <a:fillRect/>
          </a:stretch>
        </p:blipFill>
        <p:spPr>
          <a:xfrm>
            <a:off x="0" y="0"/>
            <a:ext cx="9144003" cy="5143501"/>
          </a:xfrm>
          <a:prstGeom prst="rect">
            <a:avLst/>
          </a:prstGeom>
          <a:noFill/>
          <a:ln>
            <a:noFill/>
          </a:ln>
        </p:spPr>
      </p:pic>
      <p:sp>
        <p:nvSpPr>
          <p:cNvPr id="289" name="Google Shape;289;p36"/>
          <p:cNvSpPr txBox="1"/>
          <p:nvPr/>
        </p:nvSpPr>
        <p:spPr>
          <a:xfrm>
            <a:off x="448825" y="1477200"/>
            <a:ext cx="2356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SERVICE</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PROVIDER</a:t>
            </a:r>
            <a:endParaRPr b="1" sz="3200">
              <a:solidFill>
                <a:schemeClr val="dk2"/>
              </a:solidFill>
              <a:latin typeface="Poppins"/>
              <a:ea typeface="Poppins"/>
              <a:cs typeface="Poppins"/>
              <a:sym typeface="Poppins"/>
            </a:endParaRPr>
          </a:p>
        </p:txBody>
      </p:sp>
      <p:sp>
        <p:nvSpPr>
          <p:cNvPr id="290" name="Google Shape;290;p36"/>
          <p:cNvSpPr txBox="1"/>
          <p:nvPr/>
        </p:nvSpPr>
        <p:spPr>
          <a:xfrm>
            <a:off x="3504000" y="578650"/>
            <a:ext cx="5089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291" name="Google Shape;291;p36"/>
          <p:cNvPicPr preferRelativeResize="0"/>
          <p:nvPr/>
        </p:nvPicPr>
        <p:blipFill>
          <a:blip r:embed="rId4">
            <a:alphaModFix/>
          </a:blip>
          <a:stretch>
            <a:fillRect/>
          </a:stretch>
        </p:blipFill>
        <p:spPr>
          <a:xfrm>
            <a:off x="4179100" y="62150"/>
            <a:ext cx="4476000" cy="4984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7" name="Google Shape;29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37"/>
          <p:cNvPicPr preferRelativeResize="0"/>
          <p:nvPr/>
        </p:nvPicPr>
        <p:blipFill>
          <a:blip r:embed="rId3">
            <a:alphaModFix/>
          </a:blip>
          <a:stretch>
            <a:fillRect/>
          </a:stretch>
        </p:blipFill>
        <p:spPr>
          <a:xfrm>
            <a:off x="0" y="0"/>
            <a:ext cx="9144003" cy="5143501"/>
          </a:xfrm>
          <a:prstGeom prst="rect">
            <a:avLst/>
          </a:prstGeom>
          <a:noFill/>
          <a:ln>
            <a:noFill/>
          </a:ln>
        </p:spPr>
      </p:pic>
      <p:sp>
        <p:nvSpPr>
          <p:cNvPr id="299" name="Google Shape;299;p37"/>
          <p:cNvSpPr txBox="1"/>
          <p:nvPr/>
        </p:nvSpPr>
        <p:spPr>
          <a:xfrm>
            <a:off x="474950" y="121000"/>
            <a:ext cx="2677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 sz="3200">
                <a:solidFill>
                  <a:schemeClr val="dk2"/>
                </a:solidFill>
                <a:latin typeface="Poppins"/>
                <a:ea typeface="Poppins"/>
                <a:cs typeface="Poppins"/>
                <a:sym typeface="Poppins"/>
              </a:rPr>
              <a:t>HIRE PERSON</a:t>
            </a:r>
            <a:endParaRPr b="1" sz="3200">
              <a:solidFill>
                <a:schemeClr val="dk2"/>
              </a:solidFill>
              <a:latin typeface="Poppins"/>
              <a:ea typeface="Poppins"/>
              <a:cs typeface="Poppins"/>
              <a:sym typeface="Poppins"/>
            </a:endParaRPr>
          </a:p>
        </p:txBody>
      </p:sp>
      <p:sp>
        <p:nvSpPr>
          <p:cNvPr id="300" name="Google Shape;300;p37"/>
          <p:cNvSpPr txBox="1"/>
          <p:nvPr/>
        </p:nvSpPr>
        <p:spPr>
          <a:xfrm>
            <a:off x="3525450" y="535775"/>
            <a:ext cx="52506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Register to the system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Deactivate the account.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Chat with co-Admin.</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Chat with each other.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Maintain profile.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Ask for advertisements.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Do online payments for advertisements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Engage in a Q &amp; A session</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View service providers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Report service provider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Rate and review service providers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Accept or reject job applications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 job posts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Send and cancel invitations sent to the service provider</a:t>
            </a:r>
            <a:endParaRPr>
              <a:solidFill>
                <a:schemeClr val="dk1"/>
              </a:solidFill>
              <a:latin typeface="Poppins"/>
              <a:ea typeface="Poppins"/>
              <a:cs typeface="Poppins"/>
              <a:sym typeface="Poppins"/>
            </a:endParaRPr>
          </a:p>
        </p:txBody>
      </p:sp>
      <p:pic>
        <p:nvPicPr>
          <p:cNvPr id="301" name="Google Shape;301;p37"/>
          <p:cNvPicPr preferRelativeResize="0"/>
          <p:nvPr/>
        </p:nvPicPr>
        <p:blipFill>
          <a:blip r:embed="rId4">
            <a:alphaModFix/>
          </a:blip>
          <a:stretch>
            <a:fillRect/>
          </a:stretch>
        </p:blipFill>
        <p:spPr>
          <a:xfrm>
            <a:off x="918472" y="2310088"/>
            <a:ext cx="1193574" cy="1193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38"/>
          <p:cNvPicPr preferRelativeResize="0"/>
          <p:nvPr/>
        </p:nvPicPr>
        <p:blipFill>
          <a:blip r:embed="rId3">
            <a:alphaModFix/>
          </a:blip>
          <a:stretch>
            <a:fillRect/>
          </a:stretch>
        </p:blipFill>
        <p:spPr>
          <a:xfrm>
            <a:off x="0" y="0"/>
            <a:ext cx="9144003" cy="5143501"/>
          </a:xfrm>
          <a:prstGeom prst="rect">
            <a:avLst/>
          </a:prstGeom>
          <a:noFill/>
          <a:ln>
            <a:noFill/>
          </a:ln>
        </p:spPr>
      </p:pic>
      <p:sp>
        <p:nvSpPr>
          <p:cNvPr id="309" name="Google Shape;309;p38"/>
          <p:cNvSpPr txBox="1"/>
          <p:nvPr/>
        </p:nvSpPr>
        <p:spPr>
          <a:xfrm>
            <a:off x="434775" y="1306425"/>
            <a:ext cx="2677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 sz="3200">
                <a:solidFill>
                  <a:schemeClr val="dk2"/>
                </a:solidFill>
                <a:latin typeface="Poppins"/>
                <a:ea typeface="Poppins"/>
                <a:cs typeface="Poppins"/>
                <a:sym typeface="Poppins"/>
              </a:rPr>
              <a:t>HIRE PERSON</a:t>
            </a:r>
            <a:endParaRPr b="1" sz="3200">
              <a:solidFill>
                <a:schemeClr val="dk2"/>
              </a:solidFill>
              <a:latin typeface="Poppins"/>
              <a:ea typeface="Poppins"/>
              <a:cs typeface="Poppins"/>
              <a:sym typeface="Poppins"/>
            </a:endParaRPr>
          </a:p>
        </p:txBody>
      </p:sp>
      <p:sp>
        <p:nvSpPr>
          <p:cNvPr id="310" name="Google Shape;310;p38"/>
          <p:cNvSpPr txBox="1"/>
          <p:nvPr/>
        </p:nvSpPr>
        <p:spPr>
          <a:xfrm>
            <a:off x="3525450" y="535775"/>
            <a:ext cx="5250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endParaRPr>
          </a:p>
        </p:txBody>
      </p:sp>
      <p:pic>
        <p:nvPicPr>
          <p:cNvPr id="311" name="Google Shape;311;p38"/>
          <p:cNvPicPr preferRelativeResize="0"/>
          <p:nvPr/>
        </p:nvPicPr>
        <p:blipFill>
          <a:blip r:embed="rId4">
            <a:alphaModFix/>
          </a:blip>
          <a:stretch>
            <a:fillRect/>
          </a:stretch>
        </p:blipFill>
        <p:spPr>
          <a:xfrm>
            <a:off x="4250525" y="26787"/>
            <a:ext cx="4260301" cy="508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nvSpPr>
        <p:spPr>
          <a:xfrm>
            <a:off x="2786075" y="685800"/>
            <a:ext cx="580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t/>
            </a:r>
            <a:endParaRPr>
              <a:latin typeface="Poppins"/>
              <a:ea typeface="Poppins"/>
              <a:cs typeface="Poppins"/>
              <a:sym typeface="Poppins"/>
            </a:endParaRPr>
          </a:p>
        </p:txBody>
      </p:sp>
      <p:pic>
        <p:nvPicPr>
          <p:cNvPr id="317" name="Google Shape;317;p39"/>
          <p:cNvPicPr preferRelativeResize="0"/>
          <p:nvPr/>
        </p:nvPicPr>
        <p:blipFill>
          <a:blip r:embed="rId3">
            <a:alphaModFix/>
          </a:blip>
          <a:stretch>
            <a:fillRect/>
          </a:stretch>
        </p:blipFill>
        <p:spPr>
          <a:xfrm>
            <a:off x="0" y="0"/>
            <a:ext cx="9144003" cy="5143501"/>
          </a:xfrm>
          <a:prstGeom prst="rect">
            <a:avLst/>
          </a:prstGeom>
          <a:noFill/>
          <a:ln>
            <a:noFill/>
          </a:ln>
        </p:spPr>
      </p:pic>
      <p:sp>
        <p:nvSpPr>
          <p:cNvPr id="318" name="Google Shape;318;p39"/>
          <p:cNvSpPr txBox="1"/>
          <p:nvPr>
            <p:ph type="title"/>
          </p:nvPr>
        </p:nvSpPr>
        <p:spPr>
          <a:xfrm>
            <a:off x="461675" y="567500"/>
            <a:ext cx="2324400" cy="9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434343"/>
                </a:solidFill>
                <a:latin typeface="Poppins"/>
                <a:ea typeface="Poppins"/>
                <a:cs typeface="Poppins"/>
                <a:sym typeface="Poppins"/>
              </a:rPr>
              <a:t>SYSTEM</a:t>
            </a:r>
            <a:endParaRPr sz="3200">
              <a:solidFill>
                <a:srgbClr val="434343"/>
              </a:solidFill>
              <a:latin typeface="Poppins"/>
              <a:ea typeface="Poppins"/>
              <a:cs typeface="Poppins"/>
              <a:sym typeface="Poppins"/>
            </a:endParaRPr>
          </a:p>
        </p:txBody>
      </p:sp>
      <p:sp>
        <p:nvSpPr>
          <p:cNvPr id="319" name="Google Shape;319;p39"/>
          <p:cNvSpPr txBox="1"/>
          <p:nvPr/>
        </p:nvSpPr>
        <p:spPr>
          <a:xfrm>
            <a:off x="2944175" y="1632200"/>
            <a:ext cx="59787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When looking for service providers or job postings, provide the use of filtering criteria.</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Create reports based on the system's current users.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Facilitate the use of an online payment mechanism for advanced advertising payments.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 the case of job applications and invitations, send a notification.</a:t>
            </a:r>
            <a:endParaRPr>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chemeClr val="dk1"/>
              </a:solidFill>
              <a:latin typeface="Poppins"/>
              <a:ea typeface="Poppins"/>
              <a:cs typeface="Poppins"/>
              <a:sym typeface="Poppins"/>
            </a:endParaRPr>
          </a:p>
        </p:txBody>
      </p:sp>
      <p:pic>
        <p:nvPicPr>
          <p:cNvPr id="320" name="Google Shape;320;p39"/>
          <p:cNvPicPr preferRelativeResize="0"/>
          <p:nvPr/>
        </p:nvPicPr>
        <p:blipFill>
          <a:blip r:embed="rId4">
            <a:alphaModFix/>
          </a:blip>
          <a:stretch>
            <a:fillRect/>
          </a:stretch>
        </p:blipFill>
        <p:spPr>
          <a:xfrm>
            <a:off x="649550" y="2026272"/>
            <a:ext cx="1624200" cy="162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6" name="Google Shape;32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40"/>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328" name="Google Shape;328;p40"/>
          <p:cNvSpPr txBox="1"/>
          <p:nvPr>
            <p:ph type="title"/>
          </p:nvPr>
        </p:nvSpPr>
        <p:spPr>
          <a:xfrm>
            <a:off x="100750" y="1838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220">
                <a:latin typeface="Poppins"/>
                <a:ea typeface="Poppins"/>
                <a:cs typeface="Poppins"/>
                <a:sym typeface="Poppins"/>
              </a:rPr>
              <a:t>Quality</a:t>
            </a:r>
            <a:endParaRPr b="1" sz="4220">
              <a:latin typeface="Poppins"/>
              <a:ea typeface="Poppins"/>
              <a:cs typeface="Poppins"/>
              <a:sym typeface="Poppins"/>
            </a:endParaRPr>
          </a:p>
          <a:p>
            <a:pPr indent="0" lvl="0" marL="0" rtl="0" algn="l">
              <a:spcBef>
                <a:spcPts val="0"/>
              </a:spcBef>
              <a:spcAft>
                <a:spcPts val="0"/>
              </a:spcAft>
              <a:buSzPts val="990"/>
              <a:buNone/>
            </a:pPr>
            <a:r>
              <a:rPr b="1" lang="en" sz="4220">
                <a:latin typeface="Poppins"/>
                <a:ea typeface="Poppins"/>
                <a:cs typeface="Poppins"/>
                <a:sym typeface="Poppins"/>
              </a:rPr>
              <a:t>Attributes ….</a:t>
            </a:r>
            <a:endParaRPr b="1" sz="4220">
              <a:latin typeface="Poppins"/>
              <a:ea typeface="Poppins"/>
              <a:cs typeface="Poppins"/>
              <a:sym typeface="Poppins"/>
            </a:endParaRPr>
          </a:p>
        </p:txBody>
      </p:sp>
      <p:pic>
        <p:nvPicPr>
          <p:cNvPr id="329" name="Google Shape;329;p40"/>
          <p:cNvPicPr preferRelativeResize="0"/>
          <p:nvPr/>
        </p:nvPicPr>
        <p:blipFill>
          <a:blip r:embed="rId4">
            <a:alphaModFix/>
          </a:blip>
          <a:stretch>
            <a:fillRect/>
          </a:stretch>
        </p:blipFill>
        <p:spPr>
          <a:xfrm>
            <a:off x="3824975" y="622850"/>
            <a:ext cx="5007324" cy="366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6" name="Google Shape;336;p41"/>
          <p:cNvPicPr preferRelativeResize="0"/>
          <p:nvPr/>
        </p:nvPicPr>
        <p:blipFill rotWithShape="1">
          <a:blip r:embed="rId3">
            <a:alphaModFix/>
          </a:blip>
          <a:srcRect b="0" l="0" r="0" t="2439"/>
          <a:stretch/>
        </p:blipFill>
        <p:spPr>
          <a:xfrm>
            <a:off x="0" y="0"/>
            <a:ext cx="9144003" cy="4996501"/>
          </a:xfrm>
          <a:prstGeom prst="rect">
            <a:avLst/>
          </a:prstGeom>
          <a:noFill/>
          <a:ln>
            <a:noFill/>
          </a:ln>
        </p:spPr>
      </p:pic>
      <p:sp>
        <p:nvSpPr>
          <p:cNvPr id="337" name="Google Shape;337;p41"/>
          <p:cNvSpPr txBox="1"/>
          <p:nvPr>
            <p:ph idx="1" type="body"/>
          </p:nvPr>
        </p:nvSpPr>
        <p:spPr>
          <a:xfrm>
            <a:off x="689175" y="922825"/>
            <a:ext cx="2233200" cy="3899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Availability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Modifiability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Usability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Secu</a:t>
            </a:r>
            <a:r>
              <a:rPr lang="en">
                <a:solidFill>
                  <a:schemeClr val="dk1"/>
                </a:solidFill>
                <a:latin typeface="Poppins"/>
                <a:ea typeface="Poppins"/>
                <a:cs typeface="Poppins"/>
                <a:sym typeface="Poppins"/>
              </a:rPr>
              <a:t>rity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Testability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Portability</a:t>
            </a:r>
            <a:endParaRPr>
              <a:solidFill>
                <a:schemeClr val="dk1"/>
              </a:solidFill>
              <a:latin typeface="Poppins"/>
              <a:ea typeface="Poppins"/>
              <a:cs typeface="Poppins"/>
              <a:sym typeface="Poppins"/>
            </a:endParaRPr>
          </a:p>
          <a:p>
            <a:pPr indent="0" lvl="0" marL="0" rtl="0" algn="l">
              <a:spcBef>
                <a:spcPts val="1200"/>
              </a:spcBef>
              <a:spcAft>
                <a:spcPts val="0"/>
              </a:spcAft>
              <a:buNone/>
            </a:pPr>
            <a:r>
              <a:t/>
            </a:r>
            <a:endParaRPr>
              <a:latin typeface="Poppins"/>
              <a:ea typeface="Poppins"/>
              <a:cs typeface="Poppins"/>
              <a:sym typeface="Poppins"/>
            </a:endParaRPr>
          </a:p>
          <a:p>
            <a:pPr indent="0" lvl="0" marL="0" rtl="0" algn="l">
              <a:spcBef>
                <a:spcPts val="1200"/>
              </a:spcBef>
              <a:spcAft>
                <a:spcPts val="1200"/>
              </a:spcAft>
              <a:buNone/>
            </a:pPr>
            <a:r>
              <a:t/>
            </a:r>
            <a:endParaRPr>
              <a:latin typeface="Poppins"/>
              <a:ea typeface="Poppins"/>
              <a:cs typeface="Poppins"/>
              <a:sym typeface="Poppins"/>
            </a:endParaRPr>
          </a:p>
        </p:txBody>
      </p:sp>
      <p:pic>
        <p:nvPicPr>
          <p:cNvPr id="338" name="Google Shape;338;p41"/>
          <p:cNvPicPr preferRelativeResize="0"/>
          <p:nvPr/>
        </p:nvPicPr>
        <p:blipFill>
          <a:blip r:embed="rId4">
            <a:alphaModFix/>
          </a:blip>
          <a:stretch>
            <a:fillRect/>
          </a:stretch>
        </p:blipFill>
        <p:spPr>
          <a:xfrm>
            <a:off x="5436275" y="631500"/>
            <a:ext cx="1146975" cy="963450"/>
          </a:xfrm>
          <a:prstGeom prst="rect">
            <a:avLst/>
          </a:prstGeom>
          <a:noFill/>
          <a:ln>
            <a:noFill/>
          </a:ln>
        </p:spPr>
      </p:pic>
      <p:pic>
        <p:nvPicPr>
          <p:cNvPr id="339" name="Google Shape;339;p41"/>
          <p:cNvPicPr preferRelativeResize="0"/>
          <p:nvPr/>
        </p:nvPicPr>
        <p:blipFill>
          <a:blip r:embed="rId5">
            <a:alphaModFix/>
          </a:blip>
          <a:stretch>
            <a:fillRect/>
          </a:stretch>
        </p:blipFill>
        <p:spPr>
          <a:xfrm>
            <a:off x="3819050" y="1729825"/>
            <a:ext cx="1146975" cy="912698"/>
          </a:xfrm>
          <a:prstGeom prst="rect">
            <a:avLst/>
          </a:prstGeom>
          <a:noFill/>
          <a:ln>
            <a:noFill/>
          </a:ln>
        </p:spPr>
      </p:pic>
      <p:pic>
        <p:nvPicPr>
          <p:cNvPr id="340" name="Google Shape;340;p41"/>
          <p:cNvPicPr preferRelativeResize="0"/>
          <p:nvPr/>
        </p:nvPicPr>
        <p:blipFill>
          <a:blip r:embed="rId6">
            <a:alphaModFix/>
          </a:blip>
          <a:stretch>
            <a:fillRect/>
          </a:stretch>
        </p:blipFill>
        <p:spPr>
          <a:xfrm>
            <a:off x="7366250" y="1255400"/>
            <a:ext cx="1081975" cy="921150"/>
          </a:xfrm>
          <a:prstGeom prst="rect">
            <a:avLst/>
          </a:prstGeom>
          <a:noFill/>
          <a:ln>
            <a:noFill/>
          </a:ln>
        </p:spPr>
      </p:pic>
      <p:pic>
        <p:nvPicPr>
          <p:cNvPr id="341" name="Google Shape;341;p41"/>
          <p:cNvPicPr preferRelativeResize="0"/>
          <p:nvPr/>
        </p:nvPicPr>
        <p:blipFill>
          <a:blip r:embed="rId7">
            <a:alphaModFix/>
          </a:blip>
          <a:stretch>
            <a:fillRect/>
          </a:stretch>
        </p:blipFill>
        <p:spPr>
          <a:xfrm>
            <a:off x="4049575" y="3354634"/>
            <a:ext cx="1146975" cy="960258"/>
          </a:xfrm>
          <a:prstGeom prst="rect">
            <a:avLst/>
          </a:prstGeom>
          <a:noFill/>
          <a:ln>
            <a:noFill/>
          </a:ln>
        </p:spPr>
      </p:pic>
      <p:pic>
        <p:nvPicPr>
          <p:cNvPr id="342" name="Google Shape;342;p41"/>
          <p:cNvPicPr preferRelativeResize="0"/>
          <p:nvPr/>
        </p:nvPicPr>
        <p:blipFill>
          <a:blip r:embed="rId8">
            <a:alphaModFix/>
          </a:blip>
          <a:stretch>
            <a:fillRect/>
          </a:stretch>
        </p:blipFill>
        <p:spPr>
          <a:xfrm>
            <a:off x="7461650" y="2781525"/>
            <a:ext cx="986575" cy="830175"/>
          </a:xfrm>
          <a:prstGeom prst="rect">
            <a:avLst/>
          </a:prstGeom>
          <a:noFill/>
          <a:ln>
            <a:noFill/>
          </a:ln>
        </p:spPr>
      </p:pic>
      <p:pic>
        <p:nvPicPr>
          <p:cNvPr id="343" name="Google Shape;343;p41"/>
          <p:cNvPicPr preferRelativeResize="0"/>
          <p:nvPr/>
        </p:nvPicPr>
        <p:blipFill>
          <a:blip r:embed="rId9">
            <a:alphaModFix/>
          </a:blip>
          <a:stretch>
            <a:fillRect/>
          </a:stretch>
        </p:blipFill>
        <p:spPr>
          <a:xfrm>
            <a:off x="5767800" y="3611700"/>
            <a:ext cx="1458800" cy="121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 name="Google Shape;7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5"/>
          <p:cNvPicPr preferRelativeResize="0"/>
          <p:nvPr/>
        </p:nvPicPr>
        <p:blipFill rotWithShape="1">
          <a:blip r:embed="rId3">
            <a:alphaModFix/>
          </a:blip>
          <a:srcRect b="0" l="0" r="0" t="3025"/>
          <a:stretch/>
        </p:blipFill>
        <p:spPr>
          <a:xfrm>
            <a:off x="0" y="0"/>
            <a:ext cx="9144003" cy="5143500"/>
          </a:xfrm>
          <a:prstGeom prst="rect">
            <a:avLst/>
          </a:prstGeom>
          <a:noFill/>
          <a:ln>
            <a:noFill/>
          </a:ln>
        </p:spPr>
      </p:pic>
      <p:sp>
        <p:nvSpPr>
          <p:cNvPr id="80" name="Google Shape;80;p15"/>
          <p:cNvSpPr txBox="1"/>
          <p:nvPr/>
        </p:nvSpPr>
        <p:spPr>
          <a:xfrm>
            <a:off x="311700" y="95550"/>
            <a:ext cx="5344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latin typeface="Poppins"/>
                <a:ea typeface="Poppins"/>
                <a:cs typeface="Poppins"/>
                <a:sym typeface="Poppins"/>
              </a:rPr>
              <a:t>Introduction</a:t>
            </a:r>
            <a:endParaRPr b="1" sz="4400">
              <a:latin typeface="Poppins"/>
              <a:ea typeface="Poppins"/>
              <a:cs typeface="Poppins"/>
              <a:sym typeface="Poppins"/>
            </a:endParaRPr>
          </a:p>
        </p:txBody>
      </p:sp>
      <p:sp>
        <p:nvSpPr>
          <p:cNvPr id="81" name="Google Shape;81;p15"/>
          <p:cNvSpPr txBox="1"/>
          <p:nvPr/>
        </p:nvSpPr>
        <p:spPr>
          <a:xfrm>
            <a:off x="1235650" y="1415350"/>
            <a:ext cx="6339000" cy="1816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00">
                <a:latin typeface="Poppins"/>
                <a:ea typeface="Poppins"/>
                <a:cs typeface="Poppins"/>
                <a:sym typeface="Poppins"/>
              </a:rPr>
              <a:t>We are a group of Undergraduates of University of Colombo School of Computing. We have got a task to get completed. We have seen the need of a platform like this to the IT industry. So did research about IT B2B platforms. After we came up with this amazing idea .</a:t>
            </a:r>
            <a:endParaRPr sz="1600">
              <a:latin typeface="Poppins"/>
              <a:ea typeface="Poppins"/>
              <a:cs typeface="Poppins"/>
              <a:sym typeface="Poppins"/>
            </a:endParaRPr>
          </a:p>
          <a:p>
            <a:pPr indent="0" lvl="0" marL="0" rtl="0" algn="l">
              <a:spcBef>
                <a:spcPts val="0"/>
              </a:spcBef>
              <a:spcAft>
                <a:spcPts val="0"/>
              </a:spcAft>
              <a:buNone/>
            </a:pPr>
            <a:r>
              <a:t/>
            </a:r>
            <a:endParaRPr/>
          </a:p>
        </p:txBody>
      </p:sp>
      <p:sp>
        <p:nvSpPr>
          <p:cNvPr id="82" name="Google Shape;82;p15"/>
          <p:cNvSpPr txBox="1"/>
          <p:nvPr/>
        </p:nvSpPr>
        <p:spPr>
          <a:xfrm>
            <a:off x="5180200" y="3695875"/>
            <a:ext cx="327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WADAK.com</a:t>
            </a:r>
            <a:endParaRPr sz="3000">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0" name="Google Shape;350;p42"/>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351" name="Google Shape;351;p42"/>
          <p:cNvPicPr preferRelativeResize="0"/>
          <p:nvPr/>
        </p:nvPicPr>
        <p:blipFill>
          <a:blip r:embed="rId4">
            <a:alphaModFix/>
          </a:blip>
          <a:stretch>
            <a:fillRect/>
          </a:stretch>
        </p:blipFill>
        <p:spPr>
          <a:xfrm flipH="1">
            <a:off x="0" y="0"/>
            <a:ext cx="9144003" cy="5143501"/>
          </a:xfrm>
          <a:prstGeom prst="rect">
            <a:avLst/>
          </a:prstGeom>
          <a:noFill/>
          <a:ln>
            <a:noFill/>
          </a:ln>
        </p:spPr>
      </p:pic>
      <p:sp>
        <p:nvSpPr>
          <p:cNvPr id="352" name="Google Shape;352;p42"/>
          <p:cNvSpPr txBox="1"/>
          <p:nvPr/>
        </p:nvSpPr>
        <p:spPr>
          <a:xfrm>
            <a:off x="2953475" y="3214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Quality Attributes</a:t>
            </a:r>
            <a:endParaRPr sz="1800">
              <a:latin typeface="Poppins"/>
              <a:ea typeface="Poppins"/>
              <a:cs typeface="Poppins"/>
              <a:sym typeface="Poppins"/>
            </a:endParaRPr>
          </a:p>
        </p:txBody>
      </p:sp>
      <p:sp>
        <p:nvSpPr>
          <p:cNvPr id="353" name="Google Shape;353;p42"/>
          <p:cNvSpPr txBox="1"/>
          <p:nvPr/>
        </p:nvSpPr>
        <p:spPr>
          <a:xfrm>
            <a:off x="850975" y="1493063"/>
            <a:ext cx="3000000" cy="4926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rPr b="1" lang="en" sz="2000">
                <a:solidFill>
                  <a:schemeClr val="dk1"/>
                </a:solidFill>
                <a:latin typeface="Poppins"/>
                <a:ea typeface="Poppins"/>
                <a:cs typeface="Poppins"/>
                <a:sym typeface="Poppins"/>
              </a:rPr>
              <a:t>Availability</a:t>
            </a:r>
            <a:endParaRPr sz="1800">
              <a:latin typeface="Poppins"/>
              <a:ea typeface="Poppins"/>
              <a:cs typeface="Poppins"/>
              <a:sym typeface="Poppins"/>
            </a:endParaRPr>
          </a:p>
        </p:txBody>
      </p:sp>
      <p:sp>
        <p:nvSpPr>
          <p:cNvPr id="354" name="Google Shape;354;p42"/>
          <p:cNvSpPr txBox="1"/>
          <p:nvPr/>
        </p:nvSpPr>
        <p:spPr>
          <a:xfrm>
            <a:off x="436000" y="2150675"/>
            <a:ext cx="8163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0" rtl="0" algn="l">
              <a:spcBef>
                <a:spcPts val="0"/>
              </a:spcBef>
              <a:spcAft>
                <a:spcPts val="0"/>
              </a:spcAft>
              <a:buNone/>
            </a:pPr>
            <a:r>
              <a:rPr lang="en">
                <a:latin typeface="Poppins"/>
                <a:ea typeface="Poppins"/>
                <a:cs typeface="Poppins"/>
                <a:sym typeface="Poppins"/>
              </a:rPr>
              <a:t>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Poppins"/>
              <a:ea typeface="Poppins"/>
              <a:cs typeface="Poppins"/>
              <a:sym typeface="Poppins"/>
            </a:endParaRPr>
          </a:p>
        </p:txBody>
      </p:sp>
      <p:sp>
        <p:nvSpPr>
          <p:cNvPr id="355" name="Google Shape;355;p42"/>
          <p:cNvSpPr txBox="1"/>
          <p:nvPr/>
        </p:nvSpPr>
        <p:spPr>
          <a:xfrm>
            <a:off x="1782300" y="2296925"/>
            <a:ext cx="70500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 Users of the system can use the system anytime so,  the system should be available 24 hours of the day (Keeping servers available 24/7)</a:t>
            </a:r>
            <a:endParaRPr>
              <a:latin typeface="Poppins"/>
              <a:ea typeface="Poppins"/>
              <a:cs typeface="Poppins"/>
              <a:sym typeface="Poppins"/>
            </a:endParaRPr>
          </a:p>
        </p:txBody>
      </p:sp>
      <p:pic>
        <p:nvPicPr>
          <p:cNvPr id="356" name="Google Shape;356;p42"/>
          <p:cNvPicPr preferRelativeResize="0"/>
          <p:nvPr/>
        </p:nvPicPr>
        <p:blipFill>
          <a:blip r:embed="rId5">
            <a:alphaModFix/>
          </a:blip>
          <a:stretch>
            <a:fillRect/>
          </a:stretch>
        </p:blipFill>
        <p:spPr>
          <a:xfrm>
            <a:off x="487500" y="2461025"/>
            <a:ext cx="1081975" cy="92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2" name="Google Shape;36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43"/>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364" name="Google Shape;364;p43"/>
          <p:cNvSpPr txBox="1"/>
          <p:nvPr/>
        </p:nvSpPr>
        <p:spPr>
          <a:xfrm>
            <a:off x="924225" y="1456650"/>
            <a:ext cx="71628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System is made component by component according to the MVC architecture.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Maintain good documentation throughout the development life cycle.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 remote repositories to keep track of the development.</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Follow coding standards and best practices. (Reliability of code blocks,Edit, adding new code blocks, adding comments)</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Organized folder structures. </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 up to date technologies for development to improve the longevity of the system.</a:t>
            </a:r>
            <a:endParaRPr>
              <a:latin typeface="Poppins"/>
              <a:ea typeface="Poppins"/>
              <a:cs typeface="Poppins"/>
              <a:sym typeface="Poppins"/>
            </a:endParaRPr>
          </a:p>
        </p:txBody>
      </p:sp>
      <p:sp>
        <p:nvSpPr>
          <p:cNvPr id="365" name="Google Shape;365;p43"/>
          <p:cNvSpPr txBox="1"/>
          <p:nvPr/>
        </p:nvSpPr>
        <p:spPr>
          <a:xfrm>
            <a:off x="582650"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Poppins"/>
                <a:ea typeface="Poppins"/>
                <a:cs typeface="Poppins"/>
                <a:sym typeface="Poppins"/>
              </a:rPr>
              <a:t>Modifiability</a:t>
            </a:r>
            <a:endParaRPr sz="1800">
              <a:latin typeface="Poppins"/>
              <a:ea typeface="Poppins"/>
              <a:cs typeface="Poppins"/>
              <a:sym typeface="Poppins"/>
            </a:endParaRPr>
          </a:p>
        </p:txBody>
      </p:sp>
      <p:pic>
        <p:nvPicPr>
          <p:cNvPr id="366" name="Google Shape;366;p43"/>
          <p:cNvPicPr preferRelativeResize="0"/>
          <p:nvPr/>
        </p:nvPicPr>
        <p:blipFill>
          <a:blip r:embed="rId4">
            <a:alphaModFix/>
          </a:blip>
          <a:stretch>
            <a:fillRect/>
          </a:stretch>
        </p:blipFill>
        <p:spPr>
          <a:xfrm>
            <a:off x="6933125" y="246425"/>
            <a:ext cx="1458800" cy="1210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44"/>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374" name="Google Shape;374;p44"/>
          <p:cNvSpPr txBox="1"/>
          <p:nvPr/>
        </p:nvSpPr>
        <p:spPr>
          <a:xfrm>
            <a:off x="958875" y="250150"/>
            <a:ext cx="68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Poppins"/>
              <a:ea typeface="Poppins"/>
              <a:cs typeface="Poppins"/>
              <a:sym typeface="Poppins"/>
            </a:endParaRPr>
          </a:p>
        </p:txBody>
      </p:sp>
      <p:sp>
        <p:nvSpPr>
          <p:cNvPr id="375" name="Google Shape;375;p44"/>
          <p:cNvSpPr txBox="1"/>
          <p:nvPr/>
        </p:nvSpPr>
        <p:spPr>
          <a:xfrm>
            <a:off x="3008950" y="193625"/>
            <a:ext cx="603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
        <p:nvSpPr>
          <p:cNvPr id="376" name="Google Shape;376;p44"/>
          <p:cNvSpPr txBox="1"/>
          <p:nvPr/>
        </p:nvSpPr>
        <p:spPr>
          <a:xfrm>
            <a:off x="241125" y="1617375"/>
            <a:ext cx="3000000" cy="4311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sp>
        <p:nvSpPr>
          <p:cNvPr id="377" name="Google Shape;377;p44"/>
          <p:cNvSpPr txBox="1"/>
          <p:nvPr/>
        </p:nvSpPr>
        <p:spPr>
          <a:xfrm>
            <a:off x="1861800" y="1319125"/>
            <a:ext cx="62586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User friendly and simple user  interfaces.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developed system can be easily accessed since it is a website.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User friendly and simple user  interfaces.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New users can  easily learn the procedure of the system.</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Easy navigation and developed according to the standard UI principles.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Instructions, tips and examples will be provided in the interface where possible.</a:t>
            </a:r>
            <a:endParaRPr>
              <a:latin typeface="Poppins"/>
              <a:ea typeface="Poppins"/>
              <a:cs typeface="Poppins"/>
              <a:sym typeface="Poppins"/>
            </a:endParaRPr>
          </a:p>
        </p:txBody>
      </p:sp>
      <p:sp>
        <p:nvSpPr>
          <p:cNvPr id="378" name="Google Shape;378;p44"/>
          <p:cNvSpPr txBox="1"/>
          <p:nvPr/>
        </p:nvSpPr>
        <p:spPr>
          <a:xfrm>
            <a:off x="526925" y="5893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Usability</a:t>
            </a:r>
            <a:endParaRPr sz="1800">
              <a:latin typeface="Poppins"/>
              <a:ea typeface="Poppins"/>
              <a:cs typeface="Poppins"/>
              <a:sym typeface="Poppins"/>
            </a:endParaRPr>
          </a:p>
        </p:txBody>
      </p:sp>
      <p:pic>
        <p:nvPicPr>
          <p:cNvPr id="379" name="Google Shape;379;p44"/>
          <p:cNvPicPr preferRelativeResize="0"/>
          <p:nvPr/>
        </p:nvPicPr>
        <p:blipFill>
          <a:blip r:embed="rId4">
            <a:alphaModFix/>
          </a:blip>
          <a:stretch>
            <a:fillRect/>
          </a:stretch>
        </p:blipFill>
        <p:spPr>
          <a:xfrm>
            <a:off x="311700" y="1937475"/>
            <a:ext cx="1146975" cy="96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5" name="Google Shape;38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45"/>
          <p:cNvPicPr preferRelativeResize="0"/>
          <p:nvPr/>
        </p:nvPicPr>
        <p:blipFill>
          <a:blip r:embed="rId3">
            <a:alphaModFix/>
          </a:blip>
          <a:stretch>
            <a:fillRect/>
          </a:stretch>
        </p:blipFill>
        <p:spPr>
          <a:xfrm>
            <a:off x="0" y="0"/>
            <a:ext cx="9144003" cy="5143501"/>
          </a:xfrm>
          <a:prstGeom prst="rect">
            <a:avLst/>
          </a:prstGeom>
          <a:noFill/>
          <a:ln>
            <a:noFill/>
          </a:ln>
        </p:spPr>
      </p:pic>
      <p:sp>
        <p:nvSpPr>
          <p:cNvPr id="387" name="Google Shape;387;p45"/>
          <p:cNvSpPr txBox="1"/>
          <p:nvPr/>
        </p:nvSpPr>
        <p:spPr>
          <a:xfrm>
            <a:off x="1478475" y="1152475"/>
            <a:ext cx="6045900" cy="431100"/>
          </a:xfrm>
          <a:prstGeom prst="rect">
            <a:avLst/>
          </a:prstGeom>
          <a:noFill/>
          <a:ln>
            <a:noFill/>
          </a:ln>
        </p:spPr>
        <p:txBody>
          <a:bodyPr anchorCtr="0" anchor="t" bIns="91425" lIns="91425" spcFirstLastPara="1" rIns="91425" wrap="square" tIns="91425">
            <a:spAutoFit/>
          </a:bodyPr>
          <a:lstStyle/>
          <a:p>
            <a:pPr indent="0" lvl="0" marL="914400" rtl="0" algn="just">
              <a:lnSpc>
                <a:spcPct val="150000"/>
              </a:lnSpc>
              <a:spcBef>
                <a:spcPts val="0"/>
              </a:spcBef>
              <a:spcAft>
                <a:spcPts val="0"/>
              </a:spcAft>
              <a:buNone/>
            </a:pPr>
            <a:r>
              <a:t/>
            </a:r>
            <a:endParaRPr sz="1600">
              <a:latin typeface="Times New Roman"/>
              <a:ea typeface="Times New Roman"/>
              <a:cs typeface="Times New Roman"/>
              <a:sym typeface="Times New Roman"/>
            </a:endParaRPr>
          </a:p>
        </p:txBody>
      </p:sp>
      <p:sp>
        <p:nvSpPr>
          <p:cNvPr id="388" name="Google Shape;388;p45"/>
          <p:cNvSpPr txBox="1"/>
          <p:nvPr/>
        </p:nvSpPr>
        <p:spPr>
          <a:xfrm>
            <a:off x="707925" y="6301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Security</a:t>
            </a:r>
            <a:endParaRPr sz="2000">
              <a:latin typeface="Poppins"/>
              <a:ea typeface="Poppins"/>
              <a:cs typeface="Poppins"/>
              <a:sym typeface="Poppins"/>
            </a:endParaRPr>
          </a:p>
        </p:txBody>
      </p:sp>
      <p:sp>
        <p:nvSpPr>
          <p:cNvPr id="389" name="Google Shape;389;p45"/>
          <p:cNvSpPr txBox="1"/>
          <p:nvPr/>
        </p:nvSpPr>
        <p:spPr>
          <a:xfrm>
            <a:off x="674700" y="1152475"/>
            <a:ext cx="7794600" cy="21549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Authentication using user accounts.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All login details are sent encrypted.</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latin typeface="Poppins"/>
                <a:ea typeface="Poppins"/>
                <a:cs typeface="Poppins"/>
                <a:sym typeface="Poppins"/>
              </a:rPr>
              <a:t>All credentials in the online payment module are encrypted and trusted vendors will be used. (Online payment will be done through a secure channel)</a:t>
            </a:r>
            <a:r>
              <a:rPr b="1" lang="en">
                <a:solidFill>
                  <a:schemeClr val="dk1"/>
                </a:solidFill>
                <a:latin typeface="Poppins"/>
                <a:ea typeface="Poppins"/>
                <a:cs typeface="Poppins"/>
                <a:sym typeface="Poppins"/>
              </a:rPr>
              <a:t>Access control to data records(Security of sensitive data)</a:t>
            </a:r>
            <a:endParaRPr>
              <a:solidFill>
                <a:schemeClr val="dk1"/>
              </a:solidFill>
              <a:latin typeface="Poppins"/>
              <a:ea typeface="Poppins"/>
              <a:cs typeface="Poppins"/>
              <a:sym typeface="Poppins"/>
            </a:endParaRPr>
          </a:p>
        </p:txBody>
      </p:sp>
      <p:pic>
        <p:nvPicPr>
          <p:cNvPr id="390" name="Google Shape;390;p45"/>
          <p:cNvPicPr preferRelativeResize="0"/>
          <p:nvPr/>
        </p:nvPicPr>
        <p:blipFill>
          <a:blip r:embed="rId4">
            <a:alphaModFix/>
          </a:blip>
          <a:stretch>
            <a:fillRect/>
          </a:stretch>
        </p:blipFill>
        <p:spPr>
          <a:xfrm>
            <a:off x="6457050" y="380550"/>
            <a:ext cx="986575" cy="830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6" name="Google Shape;39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7" name="Google Shape;397;p46"/>
          <p:cNvPicPr preferRelativeResize="0"/>
          <p:nvPr/>
        </p:nvPicPr>
        <p:blipFill>
          <a:blip r:embed="rId3">
            <a:alphaModFix/>
          </a:blip>
          <a:stretch>
            <a:fillRect/>
          </a:stretch>
        </p:blipFill>
        <p:spPr>
          <a:xfrm>
            <a:off x="0" y="0"/>
            <a:ext cx="9144003" cy="5143501"/>
          </a:xfrm>
          <a:prstGeom prst="rect">
            <a:avLst/>
          </a:prstGeom>
          <a:noFill/>
          <a:ln>
            <a:noFill/>
          </a:ln>
        </p:spPr>
      </p:pic>
      <p:sp>
        <p:nvSpPr>
          <p:cNvPr id="398" name="Google Shape;398;p46"/>
          <p:cNvSpPr txBox="1"/>
          <p:nvPr/>
        </p:nvSpPr>
        <p:spPr>
          <a:xfrm>
            <a:off x="1478475" y="1152475"/>
            <a:ext cx="6045900" cy="431100"/>
          </a:xfrm>
          <a:prstGeom prst="rect">
            <a:avLst/>
          </a:prstGeom>
          <a:noFill/>
          <a:ln>
            <a:noFill/>
          </a:ln>
        </p:spPr>
        <p:txBody>
          <a:bodyPr anchorCtr="0" anchor="t" bIns="91425" lIns="91425" spcFirstLastPara="1" rIns="91425" wrap="square" tIns="91425">
            <a:spAutoFit/>
          </a:bodyPr>
          <a:lstStyle/>
          <a:p>
            <a:pPr indent="0" lvl="0" marL="914400" rtl="0" algn="just">
              <a:lnSpc>
                <a:spcPct val="150000"/>
              </a:lnSpc>
              <a:spcBef>
                <a:spcPts val="0"/>
              </a:spcBef>
              <a:spcAft>
                <a:spcPts val="0"/>
              </a:spcAft>
              <a:buNone/>
            </a:pPr>
            <a:r>
              <a:t/>
            </a:r>
            <a:endParaRPr sz="1600">
              <a:latin typeface="Times New Roman"/>
              <a:ea typeface="Times New Roman"/>
              <a:cs typeface="Times New Roman"/>
              <a:sym typeface="Times New Roman"/>
            </a:endParaRPr>
          </a:p>
        </p:txBody>
      </p:sp>
      <p:sp>
        <p:nvSpPr>
          <p:cNvPr id="399" name="Google Shape;399;p46"/>
          <p:cNvSpPr txBox="1"/>
          <p:nvPr/>
        </p:nvSpPr>
        <p:spPr>
          <a:xfrm>
            <a:off x="766600" y="5938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Security</a:t>
            </a:r>
            <a:endParaRPr sz="2000">
              <a:latin typeface="Poppins"/>
              <a:ea typeface="Poppins"/>
              <a:cs typeface="Poppins"/>
              <a:sym typeface="Poppins"/>
            </a:endParaRPr>
          </a:p>
        </p:txBody>
      </p:sp>
      <p:sp>
        <p:nvSpPr>
          <p:cNvPr id="400" name="Google Shape;400;p46"/>
          <p:cNvSpPr txBox="1"/>
          <p:nvPr/>
        </p:nvSpPr>
        <p:spPr>
          <a:xfrm>
            <a:off x="704025" y="1376100"/>
            <a:ext cx="7594800" cy="27090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System will be planned to backup databases on a given basis, so data loss will not occur.</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Each user has his/her own password and a registered email address to be used if a password is lost.</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Every change made to the database records by a user will be saved as history within the system and can be viewed by the admin. </a:t>
            </a:r>
            <a:endParaRPr>
              <a:solidFill>
                <a:schemeClr val="dk1"/>
              </a:solidFill>
              <a:latin typeface="Poppins"/>
              <a:ea typeface="Poppins"/>
              <a:cs typeface="Poppins"/>
              <a:sym typeface="Poppins"/>
            </a:endParaRPr>
          </a:p>
          <a:p>
            <a:pPr indent="-330200" lvl="0" marL="457200" rtl="0" algn="just">
              <a:lnSpc>
                <a:spcPct val="150000"/>
              </a:lnSpc>
              <a:spcBef>
                <a:spcPts val="0"/>
              </a:spcBef>
              <a:spcAft>
                <a:spcPts val="0"/>
              </a:spcAft>
              <a:buClr>
                <a:schemeClr val="dk1"/>
              </a:buClr>
              <a:buSzPts val="1600"/>
              <a:buFont typeface="Poppins"/>
              <a:buChar char="●"/>
            </a:pPr>
            <a:r>
              <a:rPr lang="en">
                <a:solidFill>
                  <a:schemeClr val="dk1"/>
                </a:solidFill>
                <a:latin typeface="Poppins"/>
                <a:ea typeface="Poppins"/>
                <a:cs typeface="Poppins"/>
                <a:sym typeface="Poppins"/>
              </a:rPr>
              <a:t>The database can be viewed by only the admin and co-admin and any other user does not have access to database information.</a:t>
            </a:r>
            <a:endParaRPr>
              <a:latin typeface="Poppins"/>
              <a:ea typeface="Poppins"/>
              <a:cs typeface="Poppins"/>
              <a:sym typeface="Poppins"/>
            </a:endParaRPr>
          </a:p>
        </p:txBody>
      </p:sp>
      <p:pic>
        <p:nvPicPr>
          <p:cNvPr id="401" name="Google Shape;401;p46"/>
          <p:cNvPicPr preferRelativeResize="0"/>
          <p:nvPr/>
        </p:nvPicPr>
        <p:blipFill>
          <a:blip r:embed="rId4">
            <a:alphaModFix/>
          </a:blip>
          <a:stretch>
            <a:fillRect/>
          </a:stretch>
        </p:blipFill>
        <p:spPr>
          <a:xfrm>
            <a:off x="6457050" y="380550"/>
            <a:ext cx="986575" cy="830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7" name="Google Shape;40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47"/>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sp>
        <p:nvSpPr>
          <p:cNvPr id="409" name="Google Shape;409;p47"/>
          <p:cNvSpPr txBox="1"/>
          <p:nvPr/>
        </p:nvSpPr>
        <p:spPr>
          <a:xfrm>
            <a:off x="1668775" y="1203500"/>
            <a:ext cx="72531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Since the system is modular each component can be tested separately.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 Debugging is easier.</a:t>
            </a:r>
            <a:endParaRPr>
              <a:latin typeface="Poppins"/>
              <a:ea typeface="Poppins"/>
              <a:cs typeface="Poppins"/>
              <a:sym typeface="Poppins"/>
            </a:endParaRPr>
          </a:p>
        </p:txBody>
      </p:sp>
      <p:sp>
        <p:nvSpPr>
          <p:cNvPr id="410" name="Google Shape;410;p47"/>
          <p:cNvSpPr txBox="1"/>
          <p:nvPr/>
        </p:nvSpPr>
        <p:spPr>
          <a:xfrm>
            <a:off x="690075" y="5251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Testability</a:t>
            </a:r>
            <a:endParaRPr sz="1800">
              <a:latin typeface="Poppins"/>
              <a:ea typeface="Poppins"/>
              <a:cs typeface="Poppins"/>
              <a:sym typeface="Poppins"/>
            </a:endParaRPr>
          </a:p>
        </p:txBody>
      </p:sp>
      <p:sp>
        <p:nvSpPr>
          <p:cNvPr id="411" name="Google Shape;411;p47"/>
          <p:cNvSpPr txBox="1"/>
          <p:nvPr/>
        </p:nvSpPr>
        <p:spPr>
          <a:xfrm>
            <a:off x="1729650" y="3194600"/>
            <a:ext cx="7332300" cy="1046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system is by design of a web application.</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Interfaces will support a wide variety of devices and screen resolutions. (Desktop, computers, laptops, tablet computers..etc) </a:t>
            </a:r>
            <a:endParaRPr>
              <a:latin typeface="Poppins"/>
              <a:ea typeface="Poppins"/>
              <a:cs typeface="Poppins"/>
              <a:sym typeface="Poppins"/>
            </a:endParaRPr>
          </a:p>
        </p:txBody>
      </p:sp>
      <p:sp>
        <p:nvSpPr>
          <p:cNvPr id="412" name="Google Shape;412;p47"/>
          <p:cNvSpPr txBox="1"/>
          <p:nvPr/>
        </p:nvSpPr>
        <p:spPr>
          <a:xfrm>
            <a:off x="768325" y="24275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Portability</a:t>
            </a:r>
            <a:endParaRPr sz="1800">
              <a:latin typeface="Poppins"/>
              <a:ea typeface="Poppins"/>
              <a:cs typeface="Poppins"/>
              <a:sym typeface="Poppins"/>
            </a:endParaRPr>
          </a:p>
        </p:txBody>
      </p:sp>
      <p:pic>
        <p:nvPicPr>
          <p:cNvPr id="413" name="Google Shape;413;p47"/>
          <p:cNvPicPr preferRelativeResize="0"/>
          <p:nvPr/>
        </p:nvPicPr>
        <p:blipFill>
          <a:blip r:embed="rId4">
            <a:alphaModFix/>
          </a:blip>
          <a:stretch>
            <a:fillRect/>
          </a:stretch>
        </p:blipFill>
        <p:spPr>
          <a:xfrm>
            <a:off x="311700" y="1192872"/>
            <a:ext cx="1146975" cy="960258"/>
          </a:xfrm>
          <a:prstGeom prst="rect">
            <a:avLst/>
          </a:prstGeom>
          <a:noFill/>
          <a:ln>
            <a:noFill/>
          </a:ln>
        </p:spPr>
      </p:pic>
      <p:pic>
        <p:nvPicPr>
          <p:cNvPr id="414" name="Google Shape;414;p47"/>
          <p:cNvPicPr preferRelativeResize="0"/>
          <p:nvPr/>
        </p:nvPicPr>
        <p:blipFill>
          <a:blip r:embed="rId5">
            <a:alphaModFix/>
          </a:blip>
          <a:stretch>
            <a:fillRect/>
          </a:stretch>
        </p:blipFill>
        <p:spPr>
          <a:xfrm>
            <a:off x="344200" y="3405225"/>
            <a:ext cx="1081975" cy="921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0" name="Google Shape;42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48"/>
          <p:cNvPicPr preferRelativeResize="0"/>
          <p:nvPr/>
        </p:nvPicPr>
        <p:blipFill rotWithShape="1">
          <a:blip r:embed="rId3">
            <a:alphaModFix/>
          </a:blip>
          <a:srcRect b="0" l="0" r="0" t="3222"/>
          <a:stretch/>
        </p:blipFill>
        <p:spPr>
          <a:xfrm>
            <a:off x="0" y="93625"/>
            <a:ext cx="9144003" cy="4956250"/>
          </a:xfrm>
          <a:prstGeom prst="rect">
            <a:avLst/>
          </a:prstGeom>
          <a:noFill/>
          <a:ln>
            <a:noFill/>
          </a:ln>
        </p:spPr>
      </p:pic>
      <p:sp>
        <p:nvSpPr>
          <p:cNvPr id="422" name="Google Shape;422;p48"/>
          <p:cNvSpPr txBox="1"/>
          <p:nvPr/>
        </p:nvSpPr>
        <p:spPr>
          <a:xfrm>
            <a:off x="3074250" y="290275"/>
            <a:ext cx="2995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Poppins"/>
                <a:ea typeface="Poppins"/>
                <a:cs typeface="Poppins"/>
                <a:sym typeface="Poppins"/>
              </a:rPr>
              <a:t>Sub components</a:t>
            </a:r>
            <a:endParaRPr b="1" sz="2300">
              <a:latin typeface="Poppins"/>
              <a:ea typeface="Poppins"/>
              <a:cs typeface="Poppins"/>
              <a:sym typeface="Poppins"/>
            </a:endParaRPr>
          </a:p>
        </p:txBody>
      </p:sp>
      <p:sp>
        <p:nvSpPr>
          <p:cNvPr id="423" name="Google Shape;423;p48"/>
          <p:cNvSpPr txBox="1"/>
          <p:nvPr/>
        </p:nvSpPr>
        <p:spPr>
          <a:xfrm>
            <a:off x="4942225" y="4432750"/>
            <a:ext cx="13080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Database </a:t>
            </a:r>
            <a:endParaRPr b="1" sz="1600">
              <a:latin typeface="Poppins"/>
              <a:ea typeface="Poppins"/>
              <a:cs typeface="Poppins"/>
              <a:sym typeface="Poppins"/>
            </a:endParaRPr>
          </a:p>
        </p:txBody>
      </p:sp>
      <p:pic>
        <p:nvPicPr>
          <p:cNvPr id="424" name="Google Shape;424;p48"/>
          <p:cNvPicPr preferRelativeResize="0"/>
          <p:nvPr/>
        </p:nvPicPr>
        <p:blipFill>
          <a:blip r:embed="rId4">
            <a:alphaModFix/>
          </a:blip>
          <a:stretch>
            <a:fillRect/>
          </a:stretch>
        </p:blipFill>
        <p:spPr>
          <a:xfrm>
            <a:off x="973225" y="1463675"/>
            <a:ext cx="819150" cy="819150"/>
          </a:xfrm>
          <a:prstGeom prst="rect">
            <a:avLst/>
          </a:prstGeom>
          <a:noFill/>
          <a:ln>
            <a:noFill/>
          </a:ln>
        </p:spPr>
      </p:pic>
      <p:pic>
        <p:nvPicPr>
          <p:cNvPr id="425" name="Google Shape;425;p48"/>
          <p:cNvPicPr preferRelativeResize="0"/>
          <p:nvPr/>
        </p:nvPicPr>
        <p:blipFill>
          <a:blip r:embed="rId5">
            <a:alphaModFix/>
          </a:blip>
          <a:stretch>
            <a:fillRect/>
          </a:stretch>
        </p:blipFill>
        <p:spPr>
          <a:xfrm>
            <a:off x="6682400" y="1425575"/>
            <a:ext cx="857250" cy="857250"/>
          </a:xfrm>
          <a:prstGeom prst="rect">
            <a:avLst/>
          </a:prstGeom>
          <a:noFill/>
          <a:ln>
            <a:noFill/>
          </a:ln>
        </p:spPr>
      </p:pic>
      <p:pic>
        <p:nvPicPr>
          <p:cNvPr id="426" name="Google Shape;426;p48"/>
          <p:cNvPicPr preferRelativeResize="0"/>
          <p:nvPr/>
        </p:nvPicPr>
        <p:blipFill>
          <a:blip r:embed="rId6">
            <a:alphaModFix/>
          </a:blip>
          <a:stretch>
            <a:fillRect/>
          </a:stretch>
        </p:blipFill>
        <p:spPr>
          <a:xfrm>
            <a:off x="4942225" y="3422925"/>
            <a:ext cx="990600" cy="771525"/>
          </a:xfrm>
          <a:prstGeom prst="rect">
            <a:avLst/>
          </a:prstGeom>
          <a:noFill/>
          <a:ln>
            <a:noFill/>
          </a:ln>
        </p:spPr>
      </p:pic>
      <p:pic>
        <p:nvPicPr>
          <p:cNvPr id="427" name="Google Shape;427;p48"/>
          <p:cNvPicPr preferRelativeResize="0"/>
          <p:nvPr/>
        </p:nvPicPr>
        <p:blipFill>
          <a:blip r:embed="rId7">
            <a:alphaModFix/>
          </a:blip>
          <a:stretch>
            <a:fillRect/>
          </a:stretch>
        </p:blipFill>
        <p:spPr>
          <a:xfrm>
            <a:off x="2320074" y="3149262"/>
            <a:ext cx="857250" cy="857250"/>
          </a:xfrm>
          <a:prstGeom prst="rect">
            <a:avLst/>
          </a:prstGeom>
          <a:noFill/>
          <a:ln>
            <a:noFill/>
          </a:ln>
        </p:spPr>
      </p:pic>
      <p:pic>
        <p:nvPicPr>
          <p:cNvPr id="428" name="Google Shape;428;p48"/>
          <p:cNvPicPr preferRelativeResize="0"/>
          <p:nvPr/>
        </p:nvPicPr>
        <p:blipFill>
          <a:blip r:embed="rId8">
            <a:alphaModFix/>
          </a:blip>
          <a:stretch>
            <a:fillRect/>
          </a:stretch>
        </p:blipFill>
        <p:spPr>
          <a:xfrm>
            <a:off x="3886325" y="1425575"/>
            <a:ext cx="702125" cy="819150"/>
          </a:xfrm>
          <a:prstGeom prst="rect">
            <a:avLst/>
          </a:prstGeom>
          <a:noFill/>
          <a:ln>
            <a:noFill/>
          </a:ln>
        </p:spPr>
      </p:pic>
      <p:sp>
        <p:nvSpPr>
          <p:cNvPr id="429" name="Google Shape;429;p48"/>
          <p:cNvSpPr txBox="1"/>
          <p:nvPr/>
        </p:nvSpPr>
        <p:spPr>
          <a:xfrm>
            <a:off x="405925" y="2282800"/>
            <a:ext cx="30000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Login and authentication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a:t>
            </a:r>
            <a:endParaRPr/>
          </a:p>
        </p:txBody>
      </p:sp>
      <p:sp>
        <p:nvSpPr>
          <p:cNvPr id="430" name="Google Shape;430;p48"/>
          <p:cNvSpPr txBox="1"/>
          <p:nvPr/>
        </p:nvSpPr>
        <p:spPr>
          <a:xfrm>
            <a:off x="6250225" y="2282825"/>
            <a:ext cx="30000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Online payment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 </a:t>
            </a:r>
            <a:endParaRPr/>
          </a:p>
        </p:txBody>
      </p:sp>
      <p:sp>
        <p:nvSpPr>
          <p:cNvPr id="431" name="Google Shape;431;p48"/>
          <p:cNvSpPr txBox="1"/>
          <p:nvPr/>
        </p:nvSpPr>
        <p:spPr>
          <a:xfrm>
            <a:off x="1881425" y="4271200"/>
            <a:ext cx="20049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Report generation</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 </a:t>
            </a:r>
            <a:endParaRPr/>
          </a:p>
        </p:txBody>
      </p:sp>
      <p:sp>
        <p:nvSpPr>
          <p:cNvPr id="432" name="Google Shape;432;p48"/>
          <p:cNvSpPr txBox="1"/>
          <p:nvPr/>
        </p:nvSpPr>
        <p:spPr>
          <a:xfrm>
            <a:off x="3886325" y="2282825"/>
            <a:ext cx="17232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SMS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module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8" name="Google Shape;43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49"/>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440" name="Google Shape;440;p49"/>
          <p:cNvSpPr txBox="1"/>
          <p:nvPr/>
        </p:nvSpPr>
        <p:spPr>
          <a:xfrm>
            <a:off x="587275" y="1489500"/>
            <a:ext cx="3086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oppins"/>
                <a:ea typeface="Poppins"/>
                <a:cs typeface="Poppins"/>
                <a:sym typeface="Poppins"/>
              </a:rPr>
              <a:t>Component diagram </a:t>
            </a:r>
            <a:endParaRPr b="1" sz="2800">
              <a:solidFill>
                <a:schemeClr val="dk1"/>
              </a:solidFill>
              <a:latin typeface="Poppins"/>
              <a:ea typeface="Poppins"/>
              <a:cs typeface="Poppins"/>
              <a:sym typeface="Poppins"/>
            </a:endParaRPr>
          </a:p>
          <a:p>
            <a:pPr indent="0" lvl="0" marL="0" rtl="0" algn="l">
              <a:spcBef>
                <a:spcPts val="0"/>
              </a:spcBef>
              <a:spcAft>
                <a:spcPts val="0"/>
              </a:spcAft>
              <a:buNone/>
            </a:pPr>
            <a:r>
              <a:rPr b="1" lang="en" sz="2800">
                <a:solidFill>
                  <a:schemeClr val="dk1"/>
                </a:solidFill>
                <a:latin typeface="Poppins"/>
                <a:ea typeface="Poppins"/>
                <a:cs typeface="Poppins"/>
                <a:sym typeface="Poppins"/>
              </a:rPr>
              <a:t>(high level architecture)</a:t>
            </a:r>
            <a:endParaRPr>
              <a:latin typeface="Poppins"/>
              <a:ea typeface="Poppins"/>
              <a:cs typeface="Poppins"/>
              <a:sym typeface="Poppins"/>
            </a:endParaRPr>
          </a:p>
        </p:txBody>
      </p:sp>
      <p:pic>
        <p:nvPicPr>
          <p:cNvPr id="441" name="Google Shape;441;p49"/>
          <p:cNvPicPr preferRelativeResize="0"/>
          <p:nvPr/>
        </p:nvPicPr>
        <p:blipFill rotWithShape="1">
          <a:blip r:embed="rId4">
            <a:alphaModFix/>
          </a:blip>
          <a:srcRect b="0" l="0" r="0" t="1787"/>
          <a:stretch/>
        </p:blipFill>
        <p:spPr>
          <a:xfrm>
            <a:off x="3673675" y="203600"/>
            <a:ext cx="4801175" cy="457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7" name="Google Shape;44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8" name="Google Shape;448;p50"/>
          <p:cNvPicPr preferRelativeResize="0"/>
          <p:nvPr/>
        </p:nvPicPr>
        <p:blipFill>
          <a:blip r:embed="rId3">
            <a:alphaModFix/>
          </a:blip>
          <a:stretch>
            <a:fillRect/>
          </a:stretch>
        </p:blipFill>
        <p:spPr>
          <a:xfrm>
            <a:off x="0" y="89625"/>
            <a:ext cx="9144003" cy="5051650"/>
          </a:xfrm>
          <a:prstGeom prst="rect">
            <a:avLst/>
          </a:prstGeom>
          <a:noFill/>
          <a:ln>
            <a:noFill/>
          </a:ln>
        </p:spPr>
      </p:pic>
      <p:pic>
        <p:nvPicPr>
          <p:cNvPr id="449" name="Google Shape;449;p50"/>
          <p:cNvPicPr preferRelativeResize="0"/>
          <p:nvPr/>
        </p:nvPicPr>
        <p:blipFill rotWithShape="1">
          <a:blip r:embed="rId4">
            <a:alphaModFix/>
          </a:blip>
          <a:srcRect b="0" l="0" r="0" t="1361"/>
          <a:stretch/>
        </p:blipFill>
        <p:spPr>
          <a:xfrm>
            <a:off x="0" y="6237"/>
            <a:ext cx="9144003" cy="5051649"/>
          </a:xfrm>
          <a:prstGeom prst="rect">
            <a:avLst/>
          </a:prstGeom>
          <a:noFill/>
          <a:ln>
            <a:noFill/>
          </a:ln>
        </p:spPr>
      </p:pic>
      <p:sp>
        <p:nvSpPr>
          <p:cNvPr id="450" name="Google Shape;450;p50"/>
          <p:cNvSpPr txBox="1"/>
          <p:nvPr/>
        </p:nvSpPr>
        <p:spPr>
          <a:xfrm>
            <a:off x="3043900" y="4046400"/>
            <a:ext cx="7132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p>
        </p:txBody>
      </p:sp>
      <p:sp>
        <p:nvSpPr>
          <p:cNvPr id="451" name="Google Shape;451;p50"/>
          <p:cNvSpPr txBox="1"/>
          <p:nvPr/>
        </p:nvSpPr>
        <p:spPr>
          <a:xfrm>
            <a:off x="371700" y="2120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p>
        </p:txBody>
      </p:sp>
      <p:sp>
        <p:nvSpPr>
          <p:cNvPr id="452" name="Google Shape;452;p50"/>
          <p:cNvSpPr txBox="1"/>
          <p:nvPr/>
        </p:nvSpPr>
        <p:spPr>
          <a:xfrm>
            <a:off x="4912375" y="1653888"/>
            <a:ext cx="65781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latin typeface="Poppins"/>
                <a:ea typeface="Poppins"/>
                <a:cs typeface="Poppins"/>
                <a:sym typeface="Poppins"/>
              </a:rPr>
              <a:t>Feasibility</a:t>
            </a:r>
            <a:endParaRPr b="1" sz="3800">
              <a:latin typeface="Poppins"/>
              <a:ea typeface="Poppins"/>
              <a:cs typeface="Poppins"/>
              <a:sym typeface="Poppins"/>
            </a:endParaRPr>
          </a:p>
          <a:p>
            <a:pPr indent="0" lvl="0" marL="0" rtl="0" algn="l">
              <a:spcBef>
                <a:spcPts val="0"/>
              </a:spcBef>
              <a:spcAft>
                <a:spcPts val="0"/>
              </a:spcAft>
              <a:buNone/>
            </a:pPr>
            <a:r>
              <a:rPr b="1" lang="en" sz="3800">
                <a:latin typeface="Poppins"/>
                <a:ea typeface="Poppins"/>
                <a:cs typeface="Poppins"/>
                <a:sym typeface="Poppins"/>
              </a:rPr>
              <a:t> Study …..</a:t>
            </a:r>
            <a:endParaRPr b="1" sz="3800">
              <a:latin typeface="Poppins"/>
              <a:ea typeface="Poppins"/>
              <a:cs typeface="Poppins"/>
              <a:sym typeface="Poppins"/>
            </a:endParaRPr>
          </a:p>
        </p:txBody>
      </p:sp>
      <p:pic>
        <p:nvPicPr>
          <p:cNvPr id="453" name="Google Shape;453;p50"/>
          <p:cNvPicPr preferRelativeResize="0"/>
          <p:nvPr/>
        </p:nvPicPr>
        <p:blipFill>
          <a:blip r:embed="rId5">
            <a:alphaModFix/>
          </a:blip>
          <a:stretch>
            <a:fillRect/>
          </a:stretch>
        </p:blipFill>
        <p:spPr>
          <a:xfrm>
            <a:off x="311700" y="793075"/>
            <a:ext cx="4339549" cy="3186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a:t>
            </a:r>
            <a:endParaRPr/>
          </a:p>
        </p:txBody>
      </p:sp>
      <p:sp>
        <p:nvSpPr>
          <p:cNvPr id="459" name="Google Shape;45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51"/>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461" name="Google Shape;461;p51"/>
          <p:cNvSpPr txBox="1"/>
          <p:nvPr/>
        </p:nvSpPr>
        <p:spPr>
          <a:xfrm>
            <a:off x="489250" y="438650"/>
            <a:ext cx="634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Operational Feasibility</a:t>
            </a:r>
            <a:endParaRPr b="1" sz="2400">
              <a:latin typeface="Poppins"/>
              <a:ea typeface="Poppins"/>
              <a:cs typeface="Poppins"/>
              <a:sym typeface="Poppins"/>
            </a:endParaRPr>
          </a:p>
        </p:txBody>
      </p:sp>
      <p:sp>
        <p:nvSpPr>
          <p:cNvPr id="462" name="Google Shape;462;p51"/>
          <p:cNvSpPr txBox="1"/>
          <p:nvPr/>
        </p:nvSpPr>
        <p:spPr>
          <a:xfrm>
            <a:off x="1960950" y="1203275"/>
            <a:ext cx="65811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Poppins"/>
                <a:ea typeface="Poppins"/>
                <a:cs typeface="Poppins"/>
                <a:sym typeface="Poppins"/>
              </a:rPr>
              <a:t>To use the system,</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Admin and  Co-Admin  should have medium knowledge in IT and English</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A personal </a:t>
            </a:r>
            <a:r>
              <a:rPr lang="en">
                <a:latin typeface="Poppins"/>
                <a:ea typeface="Poppins"/>
                <a:cs typeface="Poppins"/>
                <a:sym typeface="Poppins"/>
              </a:rPr>
              <a:t>computer</a:t>
            </a:r>
            <a:r>
              <a:rPr lang="en">
                <a:latin typeface="Poppins"/>
                <a:ea typeface="Poppins"/>
                <a:cs typeface="Poppins"/>
                <a:sym typeface="Poppins"/>
              </a:rPr>
              <a:t> with a internet connection</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Hire person and Service provider should have basic knowledge in IT.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p:txBody>
      </p:sp>
      <p:pic>
        <p:nvPicPr>
          <p:cNvPr id="463" name="Google Shape;463;p51"/>
          <p:cNvPicPr preferRelativeResize="0"/>
          <p:nvPr/>
        </p:nvPicPr>
        <p:blipFill>
          <a:blip r:embed="rId4">
            <a:alphaModFix/>
          </a:blip>
          <a:stretch>
            <a:fillRect/>
          </a:stretch>
        </p:blipFill>
        <p:spPr>
          <a:xfrm>
            <a:off x="984375" y="1803175"/>
            <a:ext cx="554100" cy="554100"/>
          </a:xfrm>
          <a:prstGeom prst="rect">
            <a:avLst/>
          </a:prstGeom>
          <a:noFill/>
          <a:ln>
            <a:noFill/>
          </a:ln>
        </p:spPr>
      </p:pic>
      <p:pic>
        <p:nvPicPr>
          <p:cNvPr id="464" name="Google Shape;464;p51"/>
          <p:cNvPicPr preferRelativeResize="0"/>
          <p:nvPr/>
        </p:nvPicPr>
        <p:blipFill>
          <a:blip r:embed="rId5">
            <a:alphaModFix/>
          </a:blip>
          <a:stretch>
            <a:fillRect/>
          </a:stretch>
        </p:blipFill>
        <p:spPr>
          <a:xfrm>
            <a:off x="1011875" y="2764713"/>
            <a:ext cx="499100" cy="499100"/>
          </a:xfrm>
          <a:prstGeom prst="rect">
            <a:avLst/>
          </a:prstGeom>
          <a:noFill/>
          <a:ln>
            <a:noFill/>
          </a:ln>
        </p:spPr>
      </p:pic>
      <p:pic>
        <p:nvPicPr>
          <p:cNvPr id="465" name="Google Shape;465;p51"/>
          <p:cNvPicPr preferRelativeResize="0"/>
          <p:nvPr/>
        </p:nvPicPr>
        <p:blipFill>
          <a:blip r:embed="rId6">
            <a:alphaModFix/>
          </a:blip>
          <a:stretch>
            <a:fillRect/>
          </a:stretch>
        </p:blipFill>
        <p:spPr>
          <a:xfrm>
            <a:off x="1011875" y="3671250"/>
            <a:ext cx="499100" cy="49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6"/>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90" name="Google Shape;90;p16"/>
          <p:cNvSpPr txBox="1"/>
          <p:nvPr/>
        </p:nvSpPr>
        <p:spPr>
          <a:xfrm>
            <a:off x="526550" y="419150"/>
            <a:ext cx="410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Poppins"/>
                <a:ea typeface="Poppins"/>
                <a:cs typeface="Poppins"/>
                <a:sym typeface="Poppins"/>
              </a:rPr>
              <a:t>Table of content</a:t>
            </a:r>
            <a:endParaRPr b="1" sz="3000">
              <a:latin typeface="Poppins"/>
              <a:ea typeface="Poppins"/>
              <a:cs typeface="Poppins"/>
              <a:sym typeface="Poppins"/>
            </a:endParaRPr>
          </a:p>
        </p:txBody>
      </p:sp>
      <p:sp>
        <p:nvSpPr>
          <p:cNvPr id="91" name="Google Shape;91;p16"/>
          <p:cNvSpPr txBox="1"/>
          <p:nvPr/>
        </p:nvSpPr>
        <p:spPr>
          <a:xfrm>
            <a:off x="1055075" y="1453625"/>
            <a:ext cx="351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Poppins"/>
                <a:ea typeface="Poppins"/>
                <a:cs typeface="Poppins"/>
                <a:sym typeface="Poppins"/>
                <a:hlinkClick action="ppaction://hlinkshowjump?jump=nextslide"/>
              </a:rPr>
              <a:t>01. </a:t>
            </a:r>
            <a:r>
              <a:rPr b="1" lang="en" sz="1700" u="sng">
                <a:solidFill>
                  <a:schemeClr val="hlink"/>
                </a:solidFill>
                <a:latin typeface="Poppins"/>
                <a:ea typeface="Poppins"/>
                <a:cs typeface="Poppins"/>
                <a:sym typeface="Poppins"/>
                <a:hlinkClick action="ppaction://hlinkshowjump?jump=nextslide"/>
              </a:rPr>
              <a:t>Problem Definition</a:t>
            </a:r>
            <a:endParaRPr b="1" sz="1700">
              <a:latin typeface="Poppins"/>
              <a:ea typeface="Poppins"/>
              <a:cs typeface="Poppins"/>
              <a:sym typeface="Poppins"/>
            </a:endParaRPr>
          </a:p>
        </p:txBody>
      </p:sp>
      <p:sp>
        <p:nvSpPr>
          <p:cNvPr id="92" name="Google Shape;92;p16"/>
          <p:cNvSpPr txBox="1"/>
          <p:nvPr/>
        </p:nvSpPr>
        <p:spPr>
          <a:xfrm>
            <a:off x="3978475" y="1946225"/>
            <a:ext cx="423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4"/>
              </a:rPr>
              <a:t>02. </a:t>
            </a:r>
            <a:r>
              <a:rPr b="1" lang="en" sz="1700" u="sng">
                <a:solidFill>
                  <a:schemeClr val="hlink"/>
                </a:solidFill>
                <a:latin typeface="Poppins"/>
                <a:ea typeface="Poppins"/>
                <a:cs typeface="Poppins"/>
                <a:sym typeface="Poppins"/>
                <a:hlinkClick action="ppaction://hlinksldjump" r:id="rId5"/>
              </a:rPr>
              <a:t>Requirement Analysis</a:t>
            </a:r>
            <a:endParaRPr b="1" sz="1700"/>
          </a:p>
        </p:txBody>
      </p:sp>
      <p:sp>
        <p:nvSpPr>
          <p:cNvPr id="93" name="Google Shape;93;p16"/>
          <p:cNvSpPr txBox="1"/>
          <p:nvPr/>
        </p:nvSpPr>
        <p:spPr>
          <a:xfrm>
            <a:off x="1211825" y="2431200"/>
            <a:ext cx="35649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6"/>
              </a:rPr>
              <a:t>03. </a:t>
            </a:r>
            <a:r>
              <a:rPr b="1" lang="en" sz="1700" u="sng">
                <a:solidFill>
                  <a:schemeClr val="hlink"/>
                </a:solidFill>
                <a:latin typeface="Poppins"/>
                <a:ea typeface="Poppins"/>
                <a:cs typeface="Poppins"/>
                <a:sym typeface="Poppins"/>
                <a:hlinkClick action="ppaction://hlinksldjump" r:id="rId7"/>
              </a:rPr>
              <a:t>Feasibility Study</a:t>
            </a:r>
            <a:endParaRPr sz="1700"/>
          </a:p>
        </p:txBody>
      </p:sp>
      <p:sp>
        <p:nvSpPr>
          <p:cNvPr id="94" name="Google Shape;94;p16"/>
          <p:cNvSpPr txBox="1"/>
          <p:nvPr/>
        </p:nvSpPr>
        <p:spPr>
          <a:xfrm>
            <a:off x="1964350" y="3514275"/>
            <a:ext cx="30000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8"/>
              </a:rPr>
              <a:t>05. </a:t>
            </a:r>
            <a:r>
              <a:rPr b="1" lang="en" sz="1700" u="sng">
                <a:solidFill>
                  <a:schemeClr val="hlink"/>
                </a:solidFill>
                <a:latin typeface="Poppins"/>
                <a:ea typeface="Poppins"/>
                <a:cs typeface="Poppins"/>
                <a:sym typeface="Poppins"/>
                <a:hlinkClick action="ppaction://hlinksldjump" r:id="rId9"/>
              </a:rPr>
              <a:t>Technologies</a:t>
            </a:r>
            <a:endParaRPr sz="1700"/>
          </a:p>
        </p:txBody>
      </p:sp>
      <p:sp>
        <p:nvSpPr>
          <p:cNvPr id="95" name="Google Shape;95;p16"/>
          <p:cNvSpPr txBox="1"/>
          <p:nvPr/>
        </p:nvSpPr>
        <p:spPr>
          <a:xfrm>
            <a:off x="4176700" y="2880850"/>
            <a:ext cx="47163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10"/>
              </a:rPr>
              <a:t>04. </a:t>
            </a:r>
            <a:r>
              <a:rPr b="1" lang="en" sz="1700" u="sng">
                <a:solidFill>
                  <a:schemeClr val="hlink"/>
                </a:solidFill>
                <a:latin typeface="Poppins"/>
                <a:ea typeface="Poppins"/>
                <a:cs typeface="Poppins"/>
                <a:sym typeface="Poppins"/>
                <a:hlinkClick action="ppaction://hlinksldjump" r:id="rId11"/>
              </a:rPr>
              <a:t>Limitations &amp; Constraints</a:t>
            </a:r>
            <a:endParaRPr sz="1700"/>
          </a:p>
        </p:txBody>
      </p:sp>
      <p:sp>
        <p:nvSpPr>
          <p:cNvPr id="96" name="Google Shape;96;p16"/>
          <p:cNvSpPr txBox="1"/>
          <p:nvPr/>
        </p:nvSpPr>
        <p:spPr>
          <a:xfrm>
            <a:off x="4701175" y="3914475"/>
            <a:ext cx="35166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12"/>
              </a:rPr>
              <a:t>06. </a:t>
            </a:r>
            <a:r>
              <a:rPr b="1" lang="en" sz="1700" u="sng">
                <a:solidFill>
                  <a:schemeClr val="hlink"/>
                </a:solidFill>
                <a:latin typeface="Poppins"/>
                <a:ea typeface="Poppins"/>
                <a:cs typeface="Poppins"/>
                <a:sym typeface="Poppins"/>
                <a:hlinkClick action="ppaction://hlinksldjump" r:id="rId13"/>
              </a:rPr>
              <a:t>Workload Distribution</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1" name="Google Shape;47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2" name="Google Shape;472;p52"/>
          <p:cNvPicPr preferRelativeResize="0"/>
          <p:nvPr/>
        </p:nvPicPr>
        <p:blipFill>
          <a:blip r:embed="rId3">
            <a:alphaModFix/>
          </a:blip>
          <a:stretch>
            <a:fillRect/>
          </a:stretch>
        </p:blipFill>
        <p:spPr>
          <a:xfrm>
            <a:off x="0" y="0"/>
            <a:ext cx="9144003" cy="5143501"/>
          </a:xfrm>
          <a:prstGeom prst="rect">
            <a:avLst/>
          </a:prstGeom>
          <a:noFill/>
          <a:ln>
            <a:noFill/>
          </a:ln>
        </p:spPr>
      </p:pic>
      <p:sp>
        <p:nvSpPr>
          <p:cNvPr id="473" name="Google Shape;473;p52"/>
          <p:cNvSpPr txBox="1"/>
          <p:nvPr/>
        </p:nvSpPr>
        <p:spPr>
          <a:xfrm>
            <a:off x="251200" y="454325"/>
            <a:ext cx="39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Technical Feasibility</a:t>
            </a:r>
            <a:r>
              <a:rPr lang="en" sz="2400">
                <a:latin typeface="Poppins"/>
                <a:ea typeface="Poppins"/>
                <a:cs typeface="Poppins"/>
                <a:sym typeface="Poppins"/>
              </a:rPr>
              <a:t> </a:t>
            </a:r>
            <a:endParaRPr sz="2400">
              <a:latin typeface="Poppins"/>
              <a:ea typeface="Poppins"/>
              <a:cs typeface="Poppins"/>
              <a:sym typeface="Poppins"/>
            </a:endParaRPr>
          </a:p>
        </p:txBody>
      </p:sp>
      <p:sp>
        <p:nvSpPr>
          <p:cNvPr id="474" name="Google Shape;474;p52"/>
          <p:cNvSpPr txBox="1"/>
          <p:nvPr/>
        </p:nvSpPr>
        <p:spPr>
          <a:xfrm>
            <a:off x="864125" y="1539700"/>
            <a:ext cx="74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5" name="Google Shape;475;p52"/>
          <p:cNvSpPr txBox="1"/>
          <p:nvPr/>
        </p:nvSpPr>
        <p:spPr>
          <a:xfrm>
            <a:off x="1941525" y="1455250"/>
            <a:ext cx="6890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a:ea typeface="Poppins"/>
                <a:cs typeface="Poppins"/>
                <a:sym typeface="Poppins"/>
              </a:rPr>
              <a:t>Required technologies are freely available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 sz="1600">
                <a:latin typeface="Poppins"/>
                <a:ea typeface="Poppins"/>
                <a:cs typeface="Poppins"/>
                <a:sym typeface="Poppins"/>
              </a:rPr>
              <a:t>Laptops and desktops are already owned by the development team members.</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 sz="1600">
                <a:latin typeface="Poppins"/>
                <a:ea typeface="Poppins"/>
                <a:cs typeface="Poppins"/>
                <a:sym typeface="Poppins"/>
              </a:rPr>
              <a:t>The required technical knowledge of the development team is at satisfied level</a:t>
            </a:r>
            <a:endParaRPr sz="1600">
              <a:latin typeface="Poppins"/>
              <a:ea typeface="Poppins"/>
              <a:cs typeface="Poppins"/>
              <a:sym typeface="Poppins"/>
            </a:endParaRPr>
          </a:p>
        </p:txBody>
      </p:sp>
      <p:pic>
        <p:nvPicPr>
          <p:cNvPr id="476" name="Google Shape;476;p52"/>
          <p:cNvPicPr preferRelativeResize="0"/>
          <p:nvPr/>
        </p:nvPicPr>
        <p:blipFill>
          <a:blip r:embed="rId4">
            <a:alphaModFix/>
          </a:blip>
          <a:stretch>
            <a:fillRect/>
          </a:stretch>
        </p:blipFill>
        <p:spPr>
          <a:xfrm>
            <a:off x="1005025" y="1453450"/>
            <a:ext cx="572700" cy="572700"/>
          </a:xfrm>
          <a:prstGeom prst="rect">
            <a:avLst/>
          </a:prstGeom>
          <a:noFill/>
          <a:ln>
            <a:noFill/>
          </a:ln>
        </p:spPr>
      </p:pic>
      <p:pic>
        <p:nvPicPr>
          <p:cNvPr id="477" name="Google Shape;477;p52"/>
          <p:cNvPicPr preferRelativeResize="0"/>
          <p:nvPr/>
        </p:nvPicPr>
        <p:blipFill>
          <a:blip r:embed="rId5">
            <a:alphaModFix/>
          </a:blip>
          <a:stretch>
            <a:fillRect/>
          </a:stretch>
        </p:blipFill>
        <p:spPr>
          <a:xfrm>
            <a:off x="1014325" y="2570863"/>
            <a:ext cx="554100" cy="554100"/>
          </a:xfrm>
          <a:prstGeom prst="rect">
            <a:avLst/>
          </a:prstGeom>
          <a:noFill/>
          <a:ln>
            <a:noFill/>
          </a:ln>
        </p:spPr>
      </p:pic>
      <p:pic>
        <p:nvPicPr>
          <p:cNvPr id="478" name="Google Shape;478;p52"/>
          <p:cNvPicPr preferRelativeResize="0"/>
          <p:nvPr/>
        </p:nvPicPr>
        <p:blipFill>
          <a:blip r:embed="rId6">
            <a:alphaModFix/>
          </a:blip>
          <a:stretch>
            <a:fillRect/>
          </a:stretch>
        </p:blipFill>
        <p:spPr>
          <a:xfrm>
            <a:off x="1014325" y="3669675"/>
            <a:ext cx="554100" cy="554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4" name="Google Shape;48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5" name="Google Shape;485;p53"/>
          <p:cNvPicPr preferRelativeResize="0"/>
          <p:nvPr/>
        </p:nvPicPr>
        <p:blipFill>
          <a:blip r:embed="rId3">
            <a:alphaModFix/>
          </a:blip>
          <a:stretch>
            <a:fillRect/>
          </a:stretch>
        </p:blipFill>
        <p:spPr>
          <a:xfrm>
            <a:off x="0" y="6697"/>
            <a:ext cx="9144003" cy="5130107"/>
          </a:xfrm>
          <a:prstGeom prst="rect">
            <a:avLst/>
          </a:prstGeom>
          <a:noFill/>
          <a:ln>
            <a:noFill/>
          </a:ln>
        </p:spPr>
      </p:pic>
      <p:sp>
        <p:nvSpPr>
          <p:cNvPr id="486" name="Google Shape;486;p53"/>
          <p:cNvSpPr txBox="1"/>
          <p:nvPr/>
        </p:nvSpPr>
        <p:spPr>
          <a:xfrm>
            <a:off x="1742175" y="1067125"/>
            <a:ext cx="51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7" name="Google Shape;487;p53"/>
          <p:cNvSpPr txBox="1"/>
          <p:nvPr/>
        </p:nvSpPr>
        <p:spPr>
          <a:xfrm>
            <a:off x="2993675" y="16174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488" name="Google Shape;488;p53">
            <a:hlinkClick r:id="rId4"/>
          </p:cNvPr>
          <p:cNvPicPr preferRelativeResize="0"/>
          <p:nvPr/>
        </p:nvPicPr>
        <p:blipFill>
          <a:blip r:embed="rId5">
            <a:alphaModFix/>
          </a:blip>
          <a:stretch>
            <a:fillRect/>
          </a:stretch>
        </p:blipFill>
        <p:spPr>
          <a:xfrm>
            <a:off x="1207800" y="1733101"/>
            <a:ext cx="6728376" cy="2720276"/>
          </a:xfrm>
          <a:prstGeom prst="rect">
            <a:avLst/>
          </a:prstGeom>
          <a:noFill/>
          <a:ln>
            <a:noFill/>
          </a:ln>
        </p:spPr>
      </p:pic>
      <p:sp>
        <p:nvSpPr>
          <p:cNvPr id="489" name="Google Shape;489;p53"/>
          <p:cNvSpPr txBox="1"/>
          <p:nvPr/>
        </p:nvSpPr>
        <p:spPr>
          <a:xfrm>
            <a:off x="1137325" y="114215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Main costs for proposed system</a:t>
            </a:r>
            <a:endParaRPr>
              <a:latin typeface="Poppins"/>
              <a:ea typeface="Poppins"/>
              <a:cs typeface="Poppins"/>
              <a:sym typeface="Poppins"/>
            </a:endParaRPr>
          </a:p>
        </p:txBody>
      </p:sp>
      <p:sp>
        <p:nvSpPr>
          <p:cNvPr id="490" name="Google Shape;490;p53"/>
          <p:cNvSpPr txBox="1"/>
          <p:nvPr>
            <p:ph type="title"/>
          </p:nvPr>
        </p:nvSpPr>
        <p:spPr>
          <a:xfrm>
            <a:off x="311700" y="494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Poppins"/>
                <a:ea typeface="Poppins"/>
                <a:cs typeface="Poppins"/>
                <a:sym typeface="Poppins"/>
              </a:rPr>
              <a:t>Economic Feasibility</a:t>
            </a:r>
            <a:endParaRPr b="1" sz="2420">
              <a:latin typeface="Poppins"/>
              <a:ea typeface="Poppins"/>
              <a:cs typeface="Poppins"/>
              <a:sym typeface="Poppins"/>
            </a:endParaRPr>
          </a:p>
        </p:txBody>
      </p:sp>
      <p:sp>
        <p:nvSpPr>
          <p:cNvPr id="491" name="Google Shape;491;p53"/>
          <p:cNvSpPr txBox="1"/>
          <p:nvPr/>
        </p:nvSpPr>
        <p:spPr>
          <a:xfrm>
            <a:off x="1783000" y="1617375"/>
            <a:ext cx="47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Domain registration and renewal - year by year</a:t>
            </a:r>
            <a:endParaRPr/>
          </a:p>
        </p:txBody>
      </p:sp>
      <p:sp>
        <p:nvSpPr>
          <p:cNvPr id="492" name="Google Shape;492;p53"/>
          <p:cNvSpPr txBox="1"/>
          <p:nvPr/>
        </p:nvSpPr>
        <p:spPr>
          <a:xfrm>
            <a:off x="5282900" y="4549175"/>
            <a:ext cx="3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Namecheap</a:t>
            </a:r>
            <a:r>
              <a:rPr lang="en"/>
              <a:t> rates are comparatively low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8" name="Google Shape;49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9" name="Google Shape;499;p54"/>
          <p:cNvPicPr preferRelativeResize="0"/>
          <p:nvPr/>
        </p:nvPicPr>
        <p:blipFill>
          <a:blip r:embed="rId3">
            <a:alphaModFix/>
          </a:blip>
          <a:stretch>
            <a:fillRect/>
          </a:stretch>
        </p:blipFill>
        <p:spPr>
          <a:xfrm>
            <a:off x="0" y="6700"/>
            <a:ext cx="9230925" cy="5130101"/>
          </a:xfrm>
          <a:prstGeom prst="rect">
            <a:avLst/>
          </a:prstGeom>
          <a:noFill/>
          <a:ln>
            <a:noFill/>
          </a:ln>
        </p:spPr>
      </p:pic>
      <p:sp>
        <p:nvSpPr>
          <p:cNvPr id="500" name="Google Shape;500;p54"/>
          <p:cNvSpPr txBox="1"/>
          <p:nvPr/>
        </p:nvSpPr>
        <p:spPr>
          <a:xfrm>
            <a:off x="880500" y="880500"/>
            <a:ext cx="46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Costs for hosting</a:t>
            </a:r>
            <a:endParaRPr>
              <a:latin typeface="Poppins"/>
              <a:ea typeface="Poppins"/>
              <a:cs typeface="Poppins"/>
              <a:sym typeface="Poppins"/>
            </a:endParaRPr>
          </a:p>
        </p:txBody>
      </p:sp>
      <p:pic>
        <p:nvPicPr>
          <p:cNvPr id="501" name="Google Shape;501;p54">
            <a:hlinkClick r:id="rId4"/>
          </p:cNvPr>
          <p:cNvPicPr preferRelativeResize="0"/>
          <p:nvPr/>
        </p:nvPicPr>
        <p:blipFill>
          <a:blip r:embed="rId5">
            <a:alphaModFix/>
          </a:blip>
          <a:stretch>
            <a:fillRect/>
          </a:stretch>
        </p:blipFill>
        <p:spPr>
          <a:xfrm>
            <a:off x="2201225" y="1787925"/>
            <a:ext cx="4974126" cy="2780950"/>
          </a:xfrm>
          <a:prstGeom prst="rect">
            <a:avLst/>
          </a:prstGeom>
          <a:noFill/>
          <a:ln>
            <a:noFill/>
          </a:ln>
        </p:spPr>
      </p:pic>
      <p:sp>
        <p:nvSpPr>
          <p:cNvPr id="502" name="Google Shape;502;p54"/>
          <p:cNvSpPr txBox="1"/>
          <p:nvPr/>
        </p:nvSpPr>
        <p:spPr>
          <a:xfrm>
            <a:off x="1452750" y="1236600"/>
            <a:ext cx="53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Namecheap web server Stellar package - $2.88/mo</a:t>
            </a:r>
            <a:endParaRPr>
              <a:latin typeface="Poppins"/>
              <a:ea typeface="Poppins"/>
              <a:cs typeface="Poppins"/>
              <a:sym typeface="Poppins"/>
            </a:endParaRPr>
          </a:p>
        </p:txBody>
      </p:sp>
      <p:sp>
        <p:nvSpPr>
          <p:cNvPr id="503" name="Google Shape;503;p54"/>
          <p:cNvSpPr txBox="1"/>
          <p:nvPr>
            <p:ph type="title"/>
          </p:nvPr>
        </p:nvSpPr>
        <p:spPr>
          <a:xfrm>
            <a:off x="427988"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latin typeface="Poppins"/>
                <a:ea typeface="Poppins"/>
                <a:cs typeface="Poppins"/>
                <a:sym typeface="Poppins"/>
              </a:rPr>
              <a:t>Economic Feasibility</a:t>
            </a:r>
            <a:endParaRPr b="1" sz="2120">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9" name="Google Shape;50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0" name="Google Shape;510;p55"/>
          <p:cNvPicPr preferRelativeResize="0"/>
          <p:nvPr/>
        </p:nvPicPr>
        <p:blipFill>
          <a:blip r:embed="rId3">
            <a:alphaModFix/>
          </a:blip>
          <a:stretch>
            <a:fillRect/>
          </a:stretch>
        </p:blipFill>
        <p:spPr>
          <a:xfrm>
            <a:off x="0" y="6697"/>
            <a:ext cx="9144003" cy="5130107"/>
          </a:xfrm>
          <a:prstGeom prst="rect">
            <a:avLst/>
          </a:prstGeom>
          <a:noFill/>
          <a:ln>
            <a:noFill/>
          </a:ln>
        </p:spPr>
      </p:pic>
      <p:sp>
        <p:nvSpPr>
          <p:cNvPr id="511" name="Google Shape;511;p55"/>
          <p:cNvSpPr txBox="1"/>
          <p:nvPr/>
        </p:nvSpPr>
        <p:spPr>
          <a:xfrm>
            <a:off x="1742175" y="1067125"/>
            <a:ext cx="51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2" name="Google Shape;512;p55"/>
          <p:cNvSpPr txBox="1"/>
          <p:nvPr/>
        </p:nvSpPr>
        <p:spPr>
          <a:xfrm>
            <a:off x="2993675" y="16174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513" name="Google Shape;513;p55"/>
          <p:cNvSpPr txBox="1"/>
          <p:nvPr/>
        </p:nvSpPr>
        <p:spPr>
          <a:xfrm>
            <a:off x="1137325" y="114215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Main costs for proposed system</a:t>
            </a:r>
            <a:endParaRPr>
              <a:latin typeface="Poppins"/>
              <a:ea typeface="Poppins"/>
              <a:cs typeface="Poppins"/>
              <a:sym typeface="Poppins"/>
            </a:endParaRPr>
          </a:p>
        </p:txBody>
      </p:sp>
      <p:sp>
        <p:nvSpPr>
          <p:cNvPr id="514" name="Google Shape;514;p55"/>
          <p:cNvSpPr txBox="1"/>
          <p:nvPr>
            <p:ph type="title"/>
          </p:nvPr>
        </p:nvSpPr>
        <p:spPr>
          <a:xfrm>
            <a:off x="311700" y="494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Poppins"/>
                <a:ea typeface="Poppins"/>
                <a:cs typeface="Poppins"/>
                <a:sym typeface="Poppins"/>
              </a:rPr>
              <a:t>Economic Feasibility</a:t>
            </a:r>
            <a:endParaRPr b="1" sz="2420">
              <a:latin typeface="Poppins"/>
              <a:ea typeface="Poppins"/>
              <a:cs typeface="Poppins"/>
              <a:sym typeface="Poppins"/>
            </a:endParaRPr>
          </a:p>
        </p:txBody>
      </p:sp>
      <p:sp>
        <p:nvSpPr>
          <p:cNvPr id="515" name="Google Shape;515;p55"/>
          <p:cNvSpPr txBox="1"/>
          <p:nvPr/>
        </p:nvSpPr>
        <p:spPr>
          <a:xfrm>
            <a:off x="1783000" y="1555038"/>
            <a:ext cx="47766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50">
                <a:solidFill>
                  <a:schemeClr val="dk1"/>
                </a:solidFill>
                <a:latin typeface="Poppins"/>
                <a:ea typeface="Poppins"/>
                <a:cs typeface="Poppins"/>
                <a:sym typeface="Poppins"/>
              </a:rPr>
              <a:t>Cost for PayHere sandbox module - FREE</a:t>
            </a:r>
            <a:endParaRPr>
              <a:latin typeface="Poppins"/>
              <a:ea typeface="Poppins"/>
              <a:cs typeface="Poppins"/>
              <a:sym typeface="Poppins"/>
            </a:endParaRPr>
          </a:p>
        </p:txBody>
      </p:sp>
      <p:pic>
        <p:nvPicPr>
          <p:cNvPr id="516" name="Google Shape;516;p55">
            <a:hlinkClick r:id="rId4"/>
          </p:cNvPr>
          <p:cNvPicPr preferRelativeResize="0"/>
          <p:nvPr/>
        </p:nvPicPr>
        <p:blipFill>
          <a:blip r:embed="rId5">
            <a:alphaModFix/>
          </a:blip>
          <a:stretch>
            <a:fillRect/>
          </a:stretch>
        </p:blipFill>
        <p:spPr>
          <a:xfrm>
            <a:off x="2663471" y="1913949"/>
            <a:ext cx="4584105" cy="3050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6"/>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522" name="Google Shape;522;p56"/>
          <p:cNvSpPr txBox="1"/>
          <p:nvPr>
            <p:ph type="title"/>
          </p:nvPr>
        </p:nvSpPr>
        <p:spPr>
          <a:xfrm>
            <a:off x="787625"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latin typeface="Poppins"/>
                <a:ea typeface="Poppins"/>
                <a:cs typeface="Poppins"/>
                <a:sym typeface="Poppins"/>
              </a:rPr>
              <a:t>Economic Feasibility</a:t>
            </a:r>
            <a:endParaRPr b="1" sz="2120">
              <a:latin typeface="Poppins"/>
              <a:ea typeface="Poppins"/>
              <a:cs typeface="Poppins"/>
              <a:sym typeface="Poppins"/>
            </a:endParaRPr>
          </a:p>
        </p:txBody>
      </p:sp>
      <p:sp>
        <p:nvSpPr>
          <p:cNvPr id="523" name="Google Shape;523;p56"/>
          <p:cNvSpPr txBox="1"/>
          <p:nvPr/>
        </p:nvSpPr>
        <p:spPr>
          <a:xfrm>
            <a:off x="2596800" y="1184250"/>
            <a:ext cx="5499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Other costs: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Cost for communication</a:t>
            </a:r>
            <a:endParaRPr b="1">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Communication via</a:t>
            </a:r>
            <a:r>
              <a:rPr b="1" lang="en">
                <a:latin typeface="Poppins"/>
                <a:ea typeface="Poppins"/>
                <a:cs typeface="Poppins"/>
                <a:sym typeface="Poppins"/>
              </a:rPr>
              <a:t> </a:t>
            </a:r>
            <a:r>
              <a:rPr lang="en">
                <a:latin typeface="Poppins"/>
                <a:ea typeface="Poppins"/>
                <a:cs typeface="Poppins"/>
                <a:sym typeface="Poppins"/>
              </a:rPr>
              <a:t>zoom meetings and mobile phones </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No cost for software </a:t>
            </a:r>
            <a:endParaRPr b="1">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Free and open source software</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No additional hardware cost</a:t>
            </a:r>
            <a:r>
              <a:rPr lang="en">
                <a:latin typeface="Poppins"/>
                <a:ea typeface="Poppins"/>
                <a:cs typeface="Poppins"/>
                <a:sym typeface="Poppins"/>
              </a:rPr>
              <a:t>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Own routers and internet plans will be used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524" name="Google Shape;524;p56"/>
          <p:cNvPicPr preferRelativeResize="0"/>
          <p:nvPr/>
        </p:nvPicPr>
        <p:blipFill>
          <a:blip r:embed="rId4">
            <a:alphaModFix/>
          </a:blip>
          <a:stretch>
            <a:fillRect/>
          </a:stretch>
        </p:blipFill>
        <p:spPr>
          <a:xfrm flipH="1">
            <a:off x="1443575" y="1811175"/>
            <a:ext cx="572700" cy="572700"/>
          </a:xfrm>
          <a:prstGeom prst="rect">
            <a:avLst/>
          </a:prstGeom>
          <a:noFill/>
          <a:ln>
            <a:noFill/>
          </a:ln>
        </p:spPr>
      </p:pic>
      <p:pic>
        <p:nvPicPr>
          <p:cNvPr id="525" name="Google Shape;525;p56"/>
          <p:cNvPicPr preferRelativeResize="0"/>
          <p:nvPr/>
        </p:nvPicPr>
        <p:blipFill>
          <a:blip r:embed="rId5">
            <a:alphaModFix/>
          </a:blip>
          <a:stretch>
            <a:fillRect/>
          </a:stretch>
        </p:blipFill>
        <p:spPr>
          <a:xfrm>
            <a:off x="1443575" y="2884875"/>
            <a:ext cx="572700" cy="572700"/>
          </a:xfrm>
          <a:prstGeom prst="rect">
            <a:avLst/>
          </a:prstGeom>
          <a:noFill/>
          <a:ln>
            <a:noFill/>
          </a:ln>
        </p:spPr>
      </p:pic>
      <p:pic>
        <p:nvPicPr>
          <p:cNvPr id="526" name="Google Shape;526;p56"/>
          <p:cNvPicPr preferRelativeResize="0"/>
          <p:nvPr/>
        </p:nvPicPr>
        <p:blipFill>
          <a:blip r:embed="rId6">
            <a:alphaModFix/>
          </a:blip>
          <a:stretch>
            <a:fillRect/>
          </a:stretch>
        </p:blipFill>
        <p:spPr>
          <a:xfrm>
            <a:off x="1443575" y="3958575"/>
            <a:ext cx="572700" cy="57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2" name="Google Shape;532;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3" name="Google Shape;533;p57"/>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534" name="Google Shape;534;p57"/>
          <p:cNvSpPr txBox="1"/>
          <p:nvPr/>
        </p:nvSpPr>
        <p:spPr>
          <a:xfrm>
            <a:off x="311700" y="454325"/>
            <a:ext cx="445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Legal &amp; Ethical Feasibility</a:t>
            </a:r>
            <a:endParaRPr b="1" sz="3400">
              <a:latin typeface="Poppins"/>
              <a:ea typeface="Poppins"/>
              <a:cs typeface="Poppins"/>
              <a:sym typeface="Poppins"/>
            </a:endParaRPr>
          </a:p>
        </p:txBody>
      </p:sp>
      <p:sp>
        <p:nvSpPr>
          <p:cNvPr id="535" name="Google Shape;535;p57"/>
          <p:cNvSpPr txBox="1"/>
          <p:nvPr/>
        </p:nvSpPr>
        <p:spPr>
          <a:xfrm>
            <a:off x="1581400" y="1445450"/>
            <a:ext cx="7251000" cy="29091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sz="1600">
                <a:solidFill>
                  <a:schemeClr val="dk1"/>
                </a:solidFill>
                <a:latin typeface="Poppins"/>
                <a:ea typeface="Poppins"/>
                <a:cs typeface="Poppins"/>
                <a:sym typeface="Poppins"/>
              </a:rPr>
              <a:t>All login, credit card details will be sent through an encrypted medium</a:t>
            </a:r>
            <a:endParaRPr sz="16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t/>
            </a:r>
            <a:endParaRPr sz="16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rPr lang="en" sz="1500">
                <a:solidFill>
                  <a:schemeClr val="dk1"/>
                </a:solidFill>
                <a:latin typeface="Poppins"/>
                <a:ea typeface="Poppins"/>
                <a:cs typeface="Poppins"/>
                <a:sym typeface="Poppins"/>
              </a:rPr>
              <a:t>All transfers will be done with trusted, standardized payment providers</a:t>
            </a:r>
            <a:endParaRPr sz="1500">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t/>
            </a:r>
            <a:endParaRPr sz="15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rPr lang="en" sz="1500">
                <a:solidFill>
                  <a:schemeClr val="dk1"/>
                </a:solidFill>
                <a:latin typeface="Poppins"/>
                <a:ea typeface="Poppins"/>
                <a:cs typeface="Poppins"/>
                <a:sym typeface="Poppins"/>
              </a:rPr>
              <a:t>Access to the hire person’s or to the service provider’s details will not be allowed for any user except for the Admin and Co-Admin</a:t>
            </a:r>
            <a:endParaRPr sz="1800">
              <a:solidFill>
                <a:schemeClr val="dk1"/>
              </a:solidFill>
              <a:latin typeface="Poppins"/>
              <a:ea typeface="Poppins"/>
              <a:cs typeface="Poppins"/>
              <a:sym typeface="Poppins"/>
            </a:endParaRPr>
          </a:p>
        </p:txBody>
      </p:sp>
      <p:pic>
        <p:nvPicPr>
          <p:cNvPr id="536" name="Google Shape;536;p57"/>
          <p:cNvPicPr preferRelativeResize="0"/>
          <p:nvPr/>
        </p:nvPicPr>
        <p:blipFill>
          <a:blip r:embed="rId4">
            <a:alphaModFix/>
          </a:blip>
          <a:stretch>
            <a:fillRect/>
          </a:stretch>
        </p:blipFill>
        <p:spPr>
          <a:xfrm>
            <a:off x="1028025" y="1461499"/>
            <a:ext cx="605225" cy="605225"/>
          </a:xfrm>
          <a:prstGeom prst="rect">
            <a:avLst/>
          </a:prstGeom>
          <a:noFill/>
          <a:ln>
            <a:noFill/>
          </a:ln>
        </p:spPr>
      </p:pic>
      <p:pic>
        <p:nvPicPr>
          <p:cNvPr id="537" name="Google Shape;537;p57"/>
          <p:cNvPicPr preferRelativeResize="0"/>
          <p:nvPr/>
        </p:nvPicPr>
        <p:blipFill>
          <a:blip r:embed="rId5">
            <a:alphaModFix/>
          </a:blip>
          <a:stretch>
            <a:fillRect/>
          </a:stretch>
        </p:blipFill>
        <p:spPr>
          <a:xfrm>
            <a:off x="1100063" y="2571750"/>
            <a:ext cx="461149" cy="461149"/>
          </a:xfrm>
          <a:prstGeom prst="rect">
            <a:avLst/>
          </a:prstGeom>
          <a:noFill/>
          <a:ln>
            <a:noFill/>
          </a:ln>
        </p:spPr>
      </p:pic>
      <p:pic>
        <p:nvPicPr>
          <p:cNvPr id="538" name="Google Shape;538;p57"/>
          <p:cNvPicPr preferRelativeResize="0"/>
          <p:nvPr/>
        </p:nvPicPr>
        <p:blipFill>
          <a:blip r:embed="rId6">
            <a:alphaModFix/>
          </a:blip>
          <a:stretch>
            <a:fillRect/>
          </a:stretch>
        </p:blipFill>
        <p:spPr>
          <a:xfrm>
            <a:off x="1100063" y="3681250"/>
            <a:ext cx="461149" cy="4611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4" name="Google Shape;54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5" name="Google Shape;545;p58"/>
          <p:cNvPicPr preferRelativeResize="0"/>
          <p:nvPr/>
        </p:nvPicPr>
        <p:blipFill>
          <a:blip r:embed="rId3">
            <a:alphaModFix/>
          </a:blip>
          <a:stretch>
            <a:fillRect/>
          </a:stretch>
        </p:blipFill>
        <p:spPr>
          <a:xfrm flipH="1">
            <a:off x="0" y="0"/>
            <a:ext cx="9144003" cy="5143501"/>
          </a:xfrm>
          <a:prstGeom prst="rect">
            <a:avLst/>
          </a:prstGeom>
          <a:noFill/>
          <a:ln>
            <a:noFill/>
          </a:ln>
        </p:spPr>
      </p:pic>
      <p:sp>
        <p:nvSpPr>
          <p:cNvPr id="546" name="Google Shape;546;p58"/>
          <p:cNvSpPr txBox="1"/>
          <p:nvPr/>
        </p:nvSpPr>
        <p:spPr>
          <a:xfrm>
            <a:off x="655225" y="341450"/>
            <a:ext cx="38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Schedule Feasibility</a:t>
            </a:r>
            <a:endParaRPr b="1" sz="2400">
              <a:latin typeface="Poppins"/>
              <a:ea typeface="Poppins"/>
              <a:cs typeface="Poppins"/>
              <a:sym typeface="Poppins"/>
            </a:endParaRPr>
          </a:p>
        </p:txBody>
      </p:sp>
      <p:sp>
        <p:nvSpPr>
          <p:cNvPr id="547" name="Google Shape;547;p58"/>
          <p:cNvSpPr/>
          <p:nvPr/>
        </p:nvSpPr>
        <p:spPr>
          <a:xfrm>
            <a:off x="311700" y="1152475"/>
            <a:ext cx="2446254"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Requirement Analysis</a:t>
            </a:r>
            <a:endParaRPr>
              <a:solidFill>
                <a:schemeClr val="lt1"/>
              </a:solidFill>
              <a:latin typeface="Poppins"/>
              <a:ea typeface="Poppins"/>
              <a:cs typeface="Poppins"/>
              <a:sym typeface="Poppins"/>
            </a:endParaRPr>
          </a:p>
        </p:txBody>
      </p:sp>
      <p:sp>
        <p:nvSpPr>
          <p:cNvPr id="548" name="Google Shape;548;p58"/>
          <p:cNvSpPr/>
          <p:nvPr/>
        </p:nvSpPr>
        <p:spPr>
          <a:xfrm>
            <a:off x="1431600" y="1760475"/>
            <a:ext cx="2293866"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Feasibility Study</a:t>
            </a:r>
            <a:endParaRPr>
              <a:solidFill>
                <a:schemeClr val="lt1"/>
              </a:solidFill>
              <a:latin typeface="Poppins"/>
              <a:ea typeface="Poppins"/>
              <a:cs typeface="Poppins"/>
              <a:sym typeface="Poppins"/>
            </a:endParaRPr>
          </a:p>
        </p:txBody>
      </p:sp>
      <p:sp>
        <p:nvSpPr>
          <p:cNvPr id="549" name="Google Shape;549;p58"/>
          <p:cNvSpPr/>
          <p:nvPr/>
        </p:nvSpPr>
        <p:spPr>
          <a:xfrm>
            <a:off x="4006825" y="3011300"/>
            <a:ext cx="1838214"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Implementation</a:t>
            </a:r>
            <a:endParaRPr>
              <a:solidFill>
                <a:schemeClr val="lt1"/>
              </a:solidFill>
              <a:latin typeface="Poppins"/>
              <a:ea typeface="Poppins"/>
              <a:cs typeface="Poppins"/>
              <a:sym typeface="Poppins"/>
            </a:endParaRPr>
          </a:p>
        </p:txBody>
      </p:sp>
      <p:sp>
        <p:nvSpPr>
          <p:cNvPr id="550" name="Google Shape;550;p58"/>
          <p:cNvSpPr/>
          <p:nvPr/>
        </p:nvSpPr>
        <p:spPr>
          <a:xfrm>
            <a:off x="5231875" y="3721850"/>
            <a:ext cx="1358208"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Testing</a:t>
            </a:r>
            <a:endParaRPr>
              <a:solidFill>
                <a:schemeClr val="lt1"/>
              </a:solidFill>
              <a:latin typeface="Poppins"/>
              <a:ea typeface="Poppins"/>
              <a:cs typeface="Poppins"/>
              <a:sym typeface="Poppins"/>
            </a:endParaRPr>
          </a:p>
        </p:txBody>
      </p:sp>
      <p:sp>
        <p:nvSpPr>
          <p:cNvPr id="551" name="Google Shape;551;p58"/>
          <p:cNvSpPr/>
          <p:nvPr/>
        </p:nvSpPr>
        <p:spPr>
          <a:xfrm>
            <a:off x="2613800" y="2450750"/>
            <a:ext cx="2215296"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System Design</a:t>
            </a:r>
            <a:endParaRPr>
              <a:solidFill>
                <a:schemeClr val="lt1"/>
              </a:solidFill>
              <a:latin typeface="Poppins"/>
              <a:ea typeface="Poppins"/>
              <a:cs typeface="Poppins"/>
              <a:sym typeface="Poppins"/>
            </a:endParaRPr>
          </a:p>
        </p:txBody>
      </p:sp>
      <p:sp>
        <p:nvSpPr>
          <p:cNvPr id="552" name="Google Shape;552;p58"/>
          <p:cNvSpPr/>
          <p:nvPr/>
        </p:nvSpPr>
        <p:spPr>
          <a:xfrm>
            <a:off x="6654350" y="4237375"/>
            <a:ext cx="1468368"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Deployment</a:t>
            </a:r>
            <a:endParaRPr>
              <a:solidFill>
                <a:schemeClr val="lt1"/>
              </a:solidFill>
              <a:latin typeface="Poppins"/>
              <a:ea typeface="Poppins"/>
              <a:cs typeface="Poppins"/>
              <a:sym typeface="Poppins"/>
            </a:endParaRPr>
          </a:p>
        </p:txBody>
      </p:sp>
      <p:sp>
        <p:nvSpPr>
          <p:cNvPr id="553" name="Google Shape;553;p58"/>
          <p:cNvSpPr txBox="1"/>
          <p:nvPr/>
        </p:nvSpPr>
        <p:spPr>
          <a:xfrm>
            <a:off x="6740725" y="2268638"/>
            <a:ext cx="2058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5818E"/>
                </a:solidFill>
                <a:latin typeface="Poppins"/>
                <a:ea typeface="Poppins"/>
                <a:cs typeface="Poppins"/>
                <a:sym typeface="Poppins"/>
              </a:rPr>
              <a:t>Waterfall model</a:t>
            </a:r>
            <a:endParaRPr b="1" sz="1700">
              <a:solidFill>
                <a:srgbClr val="45818E"/>
              </a:solidFill>
              <a:latin typeface="Poppins"/>
              <a:ea typeface="Poppins"/>
              <a:cs typeface="Poppins"/>
              <a:sym typeface="Poppins"/>
            </a:endParaRPr>
          </a:p>
        </p:txBody>
      </p:sp>
      <p:cxnSp>
        <p:nvCxnSpPr>
          <p:cNvPr id="554" name="Google Shape;554;p58"/>
          <p:cNvCxnSpPr>
            <a:stCxn id="547" idx="3"/>
          </p:cNvCxnSpPr>
          <p:nvPr/>
        </p:nvCxnSpPr>
        <p:spPr>
          <a:xfrm>
            <a:off x="2757954" y="1396582"/>
            <a:ext cx="306600" cy="339300"/>
          </a:xfrm>
          <a:prstGeom prst="bentConnector2">
            <a:avLst/>
          </a:prstGeom>
          <a:noFill/>
          <a:ln cap="flat" cmpd="sng" w="9525">
            <a:solidFill>
              <a:schemeClr val="dk2"/>
            </a:solidFill>
            <a:prstDash val="solid"/>
            <a:round/>
            <a:headEnd len="med" w="med" type="none"/>
            <a:tailEnd len="med" w="med" type="none"/>
          </a:ln>
        </p:spPr>
      </p:cxnSp>
      <p:cxnSp>
        <p:nvCxnSpPr>
          <p:cNvPr id="555" name="Google Shape;555;p58"/>
          <p:cNvCxnSpPr>
            <a:stCxn id="548" idx="3"/>
          </p:cNvCxnSpPr>
          <p:nvPr/>
        </p:nvCxnSpPr>
        <p:spPr>
          <a:xfrm>
            <a:off x="3725466" y="2004582"/>
            <a:ext cx="249900" cy="406500"/>
          </a:xfrm>
          <a:prstGeom prst="bentConnector2">
            <a:avLst/>
          </a:prstGeom>
          <a:noFill/>
          <a:ln cap="flat" cmpd="sng" w="9525">
            <a:solidFill>
              <a:schemeClr val="dk2"/>
            </a:solidFill>
            <a:prstDash val="solid"/>
            <a:round/>
            <a:headEnd len="med" w="med" type="none"/>
            <a:tailEnd len="med" w="med" type="none"/>
          </a:ln>
        </p:spPr>
      </p:cxnSp>
      <p:cxnSp>
        <p:nvCxnSpPr>
          <p:cNvPr id="556" name="Google Shape;556;p58"/>
          <p:cNvCxnSpPr>
            <a:stCxn id="551" idx="3"/>
          </p:cNvCxnSpPr>
          <p:nvPr/>
        </p:nvCxnSpPr>
        <p:spPr>
          <a:xfrm>
            <a:off x="4829096" y="2694857"/>
            <a:ext cx="378600" cy="327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557" name="Google Shape;557;p58"/>
          <p:cNvCxnSpPr>
            <a:stCxn id="549" idx="3"/>
          </p:cNvCxnSpPr>
          <p:nvPr/>
        </p:nvCxnSpPr>
        <p:spPr>
          <a:xfrm>
            <a:off x="5845039" y="3255407"/>
            <a:ext cx="434400" cy="537900"/>
          </a:xfrm>
          <a:prstGeom prst="bentConnector2">
            <a:avLst/>
          </a:prstGeom>
          <a:noFill/>
          <a:ln cap="flat" cmpd="sng" w="9525">
            <a:solidFill>
              <a:schemeClr val="dk2"/>
            </a:solidFill>
            <a:prstDash val="solid"/>
            <a:round/>
            <a:headEnd len="med" w="med" type="none"/>
            <a:tailEnd len="med" w="med" type="none"/>
          </a:ln>
        </p:spPr>
      </p:cxnSp>
      <p:cxnSp>
        <p:nvCxnSpPr>
          <p:cNvPr id="558" name="Google Shape;558;p58"/>
          <p:cNvCxnSpPr>
            <a:stCxn id="550" idx="3"/>
            <a:endCxn id="552" idx="0"/>
          </p:cNvCxnSpPr>
          <p:nvPr/>
        </p:nvCxnSpPr>
        <p:spPr>
          <a:xfrm>
            <a:off x="6590083" y="3965957"/>
            <a:ext cx="798600" cy="2715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4" name="Google Shape;56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5" name="Google Shape;565;p59"/>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566" name="Google Shape;566;p59"/>
          <p:cNvPicPr preferRelativeResize="0"/>
          <p:nvPr/>
        </p:nvPicPr>
        <p:blipFill>
          <a:blip r:embed="rId4">
            <a:alphaModFix/>
          </a:blip>
          <a:stretch>
            <a:fillRect/>
          </a:stretch>
        </p:blipFill>
        <p:spPr>
          <a:xfrm>
            <a:off x="0" y="2225"/>
            <a:ext cx="9044000" cy="5066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2" name="Google Shape;57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3" name="Google Shape;573;p60"/>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574" name="Google Shape;574;p60"/>
          <p:cNvSpPr txBox="1"/>
          <p:nvPr/>
        </p:nvSpPr>
        <p:spPr>
          <a:xfrm>
            <a:off x="926975" y="738425"/>
            <a:ext cx="7447200" cy="6819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Clr>
                <a:schemeClr val="dk1"/>
              </a:buClr>
              <a:buSzPts val="1100"/>
              <a:buFont typeface="Arial"/>
              <a:buNone/>
            </a:pPr>
            <a:r>
              <a:rPr b="1" lang="en" sz="2200">
                <a:solidFill>
                  <a:schemeClr val="dk1"/>
                </a:solidFill>
                <a:latin typeface="Poppins"/>
                <a:ea typeface="Poppins"/>
                <a:cs typeface="Poppins"/>
                <a:sym typeface="Poppins"/>
              </a:rPr>
              <a:t>7</a:t>
            </a:r>
            <a:r>
              <a:rPr lang="en" sz="2200">
                <a:solidFill>
                  <a:schemeClr val="dk1"/>
                </a:solidFill>
                <a:latin typeface="Poppins"/>
                <a:ea typeface="Poppins"/>
                <a:cs typeface="Poppins"/>
                <a:sym typeface="Poppins"/>
              </a:rPr>
              <a:t> hours x </a:t>
            </a:r>
            <a:r>
              <a:rPr b="1" lang="en" sz="2200">
                <a:solidFill>
                  <a:schemeClr val="dk1"/>
                </a:solidFill>
                <a:latin typeface="Poppins"/>
                <a:ea typeface="Poppins"/>
                <a:cs typeface="Poppins"/>
                <a:sym typeface="Poppins"/>
              </a:rPr>
              <a:t>4</a:t>
            </a:r>
            <a:r>
              <a:rPr lang="en" sz="2200">
                <a:solidFill>
                  <a:schemeClr val="dk1"/>
                </a:solidFill>
                <a:latin typeface="Poppins"/>
                <a:ea typeface="Poppins"/>
                <a:cs typeface="Poppins"/>
                <a:sym typeface="Poppins"/>
              </a:rPr>
              <a:t> Team Members = </a:t>
            </a:r>
            <a:r>
              <a:rPr b="1" lang="en" sz="2200">
                <a:solidFill>
                  <a:schemeClr val="dk1"/>
                </a:solidFill>
                <a:latin typeface="Poppins"/>
                <a:ea typeface="Poppins"/>
                <a:cs typeface="Poppins"/>
                <a:sym typeface="Poppins"/>
              </a:rPr>
              <a:t>28</a:t>
            </a:r>
            <a:r>
              <a:rPr lang="en" sz="2200">
                <a:solidFill>
                  <a:schemeClr val="dk1"/>
                </a:solidFill>
                <a:latin typeface="Poppins"/>
                <a:ea typeface="Poppins"/>
                <a:cs typeface="Poppins"/>
                <a:sym typeface="Poppins"/>
              </a:rPr>
              <a:t> hours per week</a:t>
            </a:r>
            <a:endParaRPr sz="2200">
              <a:solidFill>
                <a:schemeClr val="dk1"/>
              </a:solidFill>
              <a:latin typeface="Poppins"/>
              <a:ea typeface="Poppins"/>
              <a:cs typeface="Poppins"/>
              <a:sym typeface="Poppins"/>
            </a:endParaRPr>
          </a:p>
          <a:p>
            <a:pPr indent="0" lvl="0" marL="0" rtl="0" algn="l">
              <a:spcBef>
                <a:spcPts val="0"/>
              </a:spcBef>
              <a:spcAft>
                <a:spcPts val="0"/>
              </a:spcAft>
              <a:buNone/>
            </a:pPr>
            <a:r>
              <a:t/>
            </a:r>
            <a:endParaRPr sz="700">
              <a:latin typeface="Poppins"/>
              <a:ea typeface="Poppins"/>
              <a:cs typeface="Poppins"/>
              <a:sym typeface="Poppins"/>
            </a:endParaRPr>
          </a:p>
        </p:txBody>
      </p:sp>
      <p:sp>
        <p:nvSpPr>
          <p:cNvPr id="575" name="Google Shape;575;p60"/>
          <p:cNvSpPr txBox="1"/>
          <p:nvPr/>
        </p:nvSpPr>
        <p:spPr>
          <a:xfrm>
            <a:off x="3220825" y="1759675"/>
            <a:ext cx="369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28 hours/week*44 weeks=</a:t>
            </a:r>
            <a:endParaRPr sz="1800">
              <a:latin typeface="Poppins"/>
              <a:ea typeface="Poppins"/>
              <a:cs typeface="Poppins"/>
              <a:sym typeface="Poppins"/>
            </a:endParaRPr>
          </a:p>
        </p:txBody>
      </p:sp>
      <p:sp>
        <p:nvSpPr>
          <p:cNvPr id="576" name="Google Shape;576;p60"/>
          <p:cNvSpPr txBox="1"/>
          <p:nvPr/>
        </p:nvSpPr>
        <p:spPr>
          <a:xfrm>
            <a:off x="2796500" y="2352775"/>
            <a:ext cx="4352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latin typeface="Poppins"/>
                <a:ea typeface="Poppins"/>
                <a:cs typeface="Poppins"/>
                <a:sym typeface="Poppins"/>
              </a:rPr>
              <a:t>1232 hours</a:t>
            </a:r>
            <a:endParaRPr sz="5400">
              <a:latin typeface="Poppins"/>
              <a:ea typeface="Poppins"/>
              <a:cs typeface="Poppins"/>
              <a:sym typeface="Poppins"/>
            </a:endParaRPr>
          </a:p>
        </p:txBody>
      </p:sp>
      <p:pic>
        <p:nvPicPr>
          <p:cNvPr id="577" name="Google Shape;577;p60"/>
          <p:cNvPicPr preferRelativeResize="0"/>
          <p:nvPr/>
        </p:nvPicPr>
        <p:blipFill>
          <a:blip r:embed="rId4">
            <a:alphaModFix/>
          </a:blip>
          <a:stretch>
            <a:fillRect/>
          </a:stretch>
        </p:blipFill>
        <p:spPr>
          <a:xfrm>
            <a:off x="513400" y="2068100"/>
            <a:ext cx="1244650" cy="1799575"/>
          </a:xfrm>
          <a:prstGeom prst="rect">
            <a:avLst/>
          </a:prstGeom>
          <a:noFill/>
          <a:ln>
            <a:noFill/>
          </a:ln>
        </p:spPr>
      </p:pic>
      <p:pic>
        <p:nvPicPr>
          <p:cNvPr id="578" name="Google Shape;578;p60"/>
          <p:cNvPicPr preferRelativeResize="0"/>
          <p:nvPr/>
        </p:nvPicPr>
        <p:blipFill>
          <a:blip r:embed="rId5">
            <a:alphaModFix/>
          </a:blip>
          <a:stretch>
            <a:fillRect/>
          </a:stretch>
        </p:blipFill>
        <p:spPr>
          <a:xfrm>
            <a:off x="7057950" y="3018766"/>
            <a:ext cx="1774350" cy="170205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4" name="Google Shape;58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5" name="Google Shape;585;p61"/>
          <p:cNvPicPr preferRelativeResize="0"/>
          <p:nvPr/>
        </p:nvPicPr>
        <p:blipFill rotWithShape="1">
          <a:blip r:embed="rId3">
            <a:alphaModFix/>
          </a:blip>
          <a:srcRect b="1652" l="0" r="0" t="0"/>
          <a:stretch/>
        </p:blipFill>
        <p:spPr>
          <a:xfrm>
            <a:off x="3975" y="0"/>
            <a:ext cx="9136051" cy="5143501"/>
          </a:xfrm>
          <a:prstGeom prst="rect">
            <a:avLst/>
          </a:prstGeom>
          <a:noFill/>
          <a:ln>
            <a:noFill/>
          </a:ln>
        </p:spPr>
      </p:pic>
      <p:sp>
        <p:nvSpPr>
          <p:cNvPr id="586" name="Google Shape;586;p61"/>
          <p:cNvSpPr txBox="1"/>
          <p:nvPr/>
        </p:nvSpPr>
        <p:spPr>
          <a:xfrm>
            <a:off x="311700" y="549900"/>
            <a:ext cx="595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    Limitations and Constraints</a:t>
            </a:r>
            <a:endParaRPr b="1" sz="2400">
              <a:latin typeface="Poppins"/>
              <a:ea typeface="Poppins"/>
              <a:cs typeface="Poppins"/>
              <a:sym typeface="Poppins"/>
            </a:endParaRPr>
          </a:p>
        </p:txBody>
      </p:sp>
      <p:sp>
        <p:nvSpPr>
          <p:cNvPr id="587" name="Google Shape;587;p61"/>
          <p:cNvSpPr txBox="1"/>
          <p:nvPr/>
        </p:nvSpPr>
        <p:spPr>
          <a:xfrm>
            <a:off x="589350" y="1881175"/>
            <a:ext cx="8143800" cy="26166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The product shall be finished within 10 months according to the period of time. Although due to the current Covid-19 situation the period of time may adjust varyingly.</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All 4 members of the group possess the same skills and abilities in terms of software development.</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No frameworks are allowed to be used. So, the project will be hard coded.</a:t>
            </a:r>
            <a:endParaRPr sz="1200">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lang="en" sz="1200">
                <a:solidFill>
                  <a:schemeClr val="dk1"/>
                </a:solidFill>
                <a:latin typeface="Poppins"/>
                <a:ea typeface="Poppins"/>
                <a:cs typeface="Poppins"/>
                <a:sym typeface="Poppins"/>
              </a:rPr>
              <a:t>       	In terms of the system, we assume that:</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All the users of the system have satisfactory IT and English knowledge to use the system. Though this system is made for IT service providers and those who want to hire them, we assume those people already have good IT and English knowledge.</a:t>
            </a:r>
            <a:endParaRPr sz="12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t/>
            </a:r>
            <a:endParaRPr/>
          </a:p>
        </p:txBody>
      </p:sp>
      <p:pic>
        <p:nvPicPr>
          <p:cNvPr id="588" name="Google Shape;588;p61"/>
          <p:cNvPicPr preferRelativeResize="0"/>
          <p:nvPr/>
        </p:nvPicPr>
        <p:blipFill>
          <a:blip r:embed="rId4">
            <a:alphaModFix/>
          </a:blip>
          <a:stretch>
            <a:fillRect/>
          </a:stretch>
        </p:blipFill>
        <p:spPr>
          <a:xfrm>
            <a:off x="6690350" y="61625"/>
            <a:ext cx="1785700" cy="187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 name="Google Shape;10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7"/>
          <p:cNvPicPr preferRelativeResize="0"/>
          <p:nvPr/>
        </p:nvPicPr>
        <p:blipFill>
          <a:blip r:embed="rId3">
            <a:alphaModFix/>
          </a:blip>
          <a:stretch>
            <a:fillRect/>
          </a:stretch>
        </p:blipFill>
        <p:spPr>
          <a:xfrm>
            <a:off x="-40150" y="0"/>
            <a:ext cx="9144003" cy="5143501"/>
          </a:xfrm>
          <a:prstGeom prst="rect">
            <a:avLst/>
          </a:prstGeom>
          <a:noFill/>
          <a:ln>
            <a:noFill/>
          </a:ln>
        </p:spPr>
      </p:pic>
      <p:sp>
        <p:nvSpPr>
          <p:cNvPr id="104" name="Google Shape;104;p17"/>
          <p:cNvSpPr txBox="1"/>
          <p:nvPr/>
        </p:nvSpPr>
        <p:spPr>
          <a:xfrm>
            <a:off x="1656175" y="407775"/>
            <a:ext cx="7758300" cy="20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4800">
                <a:latin typeface="Poppins"/>
                <a:ea typeface="Poppins"/>
                <a:cs typeface="Poppins"/>
                <a:sym typeface="Poppins"/>
              </a:rPr>
              <a:t>PROBLEM DEFINITION</a:t>
            </a:r>
            <a:endParaRPr b="1" sz="4800">
              <a:latin typeface="Poppins"/>
              <a:ea typeface="Poppins"/>
              <a:cs typeface="Poppins"/>
              <a:sym typeface="Poppins"/>
            </a:endParaRPr>
          </a:p>
        </p:txBody>
      </p:sp>
      <p:sp>
        <p:nvSpPr>
          <p:cNvPr id="105" name="Google Shape;105;p17"/>
          <p:cNvSpPr txBox="1"/>
          <p:nvPr/>
        </p:nvSpPr>
        <p:spPr>
          <a:xfrm>
            <a:off x="2678425" y="1588275"/>
            <a:ext cx="5713800" cy="32631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Hardness to find quality IT service providers</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Huge amount of commissions rates and high fees.</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Pandemic situation.</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Talented IT service providers?</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Genuine Customers?</a:t>
            </a:r>
            <a:endParaRPr sz="2000">
              <a:latin typeface="Poppins"/>
              <a:ea typeface="Poppins"/>
              <a:cs typeface="Poppins"/>
              <a:sym typeface="Poppins"/>
            </a:endParaRPr>
          </a:p>
        </p:txBody>
      </p:sp>
      <p:pic>
        <p:nvPicPr>
          <p:cNvPr id="106" name="Google Shape;106;p17"/>
          <p:cNvPicPr preferRelativeResize="0"/>
          <p:nvPr/>
        </p:nvPicPr>
        <p:blipFill>
          <a:blip r:embed="rId4">
            <a:alphaModFix/>
          </a:blip>
          <a:stretch>
            <a:fillRect/>
          </a:stretch>
        </p:blipFill>
        <p:spPr>
          <a:xfrm>
            <a:off x="207046" y="1588275"/>
            <a:ext cx="2231775" cy="2225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4" name="Google Shape;59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5" name="Google Shape;595;p62"/>
          <p:cNvPicPr preferRelativeResize="0"/>
          <p:nvPr/>
        </p:nvPicPr>
        <p:blipFill rotWithShape="1">
          <a:blip r:embed="rId3">
            <a:alphaModFix/>
          </a:blip>
          <a:srcRect b="3804" l="0" r="0" t="14549"/>
          <a:stretch/>
        </p:blipFill>
        <p:spPr>
          <a:xfrm>
            <a:off x="0" y="-125576"/>
            <a:ext cx="9144003" cy="5264599"/>
          </a:xfrm>
          <a:prstGeom prst="rect">
            <a:avLst/>
          </a:prstGeom>
          <a:noFill/>
          <a:ln>
            <a:noFill/>
          </a:ln>
        </p:spPr>
      </p:pic>
      <p:pic>
        <p:nvPicPr>
          <p:cNvPr id="596" name="Google Shape;596;p62"/>
          <p:cNvPicPr preferRelativeResize="0"/>
          <p:nvPr/>
        </p:nvPicPr>
        <p:blipFill>
          <a:blip r:embed="rId4">
            <a:alphaModFix/>
          </a:blip>
          <a:stretch>
            <a:fillRect/>
          </a:stretch>
        </p:blipFill>
        <p:spPr>
          <a:xfrm>
            <a:off x="0" y="-132250"/>
            <a:ext cx="9144003" cy="5264601"/>
          </a:xfrm>
          <a:prstGeom prst="rect">
            <a:avLst/>
          </a:prstGeom>
          <a:noFill/>
          <a:ln>
            <a:noFill/>
          </a:ln>
        </p:spPr>
      </p:pic>
      <p:sp>
        <p:nvSpPr>
          <p:cNvPr id="597" name="Google Shape;597;p62"/>
          <p:cNvSpPr txBox="1"/>
          <p:nvPr/>
        </p:nvSpPr>
        <p:spPr>
          <a:xfrm>
            <a:off x="673075" y="193875"/>
            <a:ext cx="7604700" cy="23088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In terms of hardware, the PC, Laptop, or Mobile phone can be logged into the system and can use the system.</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Online payments will be done through a secure channel.</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When the user (Service provider or hire person) makes online payments, he should give an online receipt to the co-admin in order to proceed forward.</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When the user (Service provider or hire person) is unable to pay online advanced payments they can do it offline(through a bank) by contacting the co-admin of the system.</a:t>
            </a:r>
            <a:endParaRPr>
              <a:solidFill>
                <a:schemeClr val="dk1"/>
              </a:solidFill>
              <a:latin typeface="Poppins"/>
              <a:ea typeface="Poppins"/>
              <a:cs typeface="Poppins"/>
              <a:sym typeface="Poppins"/>
            </a:endParaRPr>
          </a:p>
        </p:txBody>
      </p:sp>
      <p:pic>
        <p:nvPicPr>
          <p:cNvPr id="598" name="Google Shape;598;p62"/>
          <p:cNvPicPr preferRelativeResize="0"/>
          <p:nvPr/>
        </p:nvPicPr>
        <p:blipFill>
          <a:blip r:embed="rId5">
            <a:alphaModFix/>
          </a:blip>
          <a:stretch>
            <a:fillRect/>
          </a:stretch>
        </p:blipFill>
        <p:spPr>
          <a:xfrm>
            <a:off x="4899875" y="2422325"/>
            <a:ext cx="3478400" cy="238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4" name="Google Shape;60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5" name="Google Shape;605;p63"/>
          <p:cNvPicPr preferRelativeResize="0"/>
          <p:nvPr/>
        </p:nvPicPr>
        <p:blipFill rotWithShape="1">
          <a:blip r:embed="rId3">
            <a:alphaModFix/>
          </a:blip>
          <a:srcRect b="0" l="0" r="0" t="2439"/>
          <a:stretch/>
        </p:blipFill>
        <p:spPr>
          <a:xfrm>
            <a:off x="0" y="0"/>
            <a:ext cx="9144003" cy="4996501"/>
          </a:xfrm>
          <a:prstGeom prst="rect">
            <a:avLst/>
          </a:prstGeom>
          <a:noFill/>
          <a:ln>
            <a:noFill/>
          </a:ln>
        </p:spPr>
      </p:pic>
      <p:pic>
        <p:nvPicPr>
          <p:cNvPr id="606" name="Google Shape;606;p63"/>
          <p:cNvPicPr preferRelativeResize="0"/>
          <p:nvPr/>
        </p:nvPicPr>
        <p:blipFill>
          <a:blip r:embed="rId4">
            <a:alphaModFix/>
          </a:blip>
          <a:stretch>
            <a:fillRect/>
          </a:stretch>
        </p:blipFill>
        <p:spPr>
          <a:xfrm>
            <a:off x="1644600" y="3000475"/>
            <a:ext cx="1641875" cy="1641875"/>
          </a:xfrm>
          <a:prstGeom prst="rect">
            <a:avLst/>
          </a:prstGeom>
          <a:noFill/>
          <a:ln>
            <a:noFill/>
          </a:ln>
        </p:spPr>
      </p:pic>
      <p:pic>
        <p:nvPicPr>
          <p:cNvPr id="607" name="Google Shape;607;p63"/>
          <p:cNvPicPr preferRelativeResize="0"/>
          <p:nvPr/>
        </p:nvPicPr>
        <p:blipFill>
          <a:blip r:embed="rId5">
            <a:alphaModFix/>
          </a:blip>
          <a:stretch>
            <a:fillRect/>
          </a:stretch>
        </p:blipFill>
        <p:spPr>
          <a:xfrm>
            <a:off x="5406325" y="2801424"/>
            <a:ext cx="3297126" cy="1706250"/>
          </a:xfrm>
          <a:prstGeom prst="rect">
            <a:avLst/>
          </a:prstGeom>
          <a:noFill/>
          <a:ln>
            <a:noFill/>
          </a:ln>
        </p:spPr>
      </p:pic>
      <p:pic>
        <p:nvPicPr>
          <p:cNvPr id="608" name="Google Shape;608;p63"/>
          <p:cNvPicPr preferRelativeResize="0"/>
          <p:nvPr/>
        </p:nvPicPr>
        <p:blipFill>
          <a:blip r:embed="rId6">
            <a:alphaModFix/>
          </a:blip>
          <a:stretch>
            <a:fillRect/>
          </a:stretch>
        </p:blipFill>
        <p:spPr>
          <a:xfrm>
            <a:off x="4095250" y="1800544"/>
            <a:ext cx="1240425" cy="1752100"/>
          </a:xfrm>
          <a:prstGeom prst="rect">
            <a:avLst/>
          </a:prstGeom>
          <a:noFill/>
          <a:ln>
            <a:noFill/>
          </a:ln>
        </p:spPr>
      </p:pic>
      <p:pic>
        <p:nvPicPr>
          <p:cNvPr id="609" name="Google Shape;609;p63"/>
          <p:cNvPicPr preferRelativeResize="0"/>
          <p:nvPr/>
        </p:nvPicPr>
        <p:blipFill>
          <a:blip r:embed="rId7">
            <a:alphaModFix/>
          </a:blip>
          <a:stretch>
            <a:fillRect/>
          </a:stretch>
        </p:blipFill>
        <p:spPr>
          <a:xfrm>
            <a:off x="5468675" y="850825"/>
            <a:ext cx="2692749" cy="1682974"/>
          </a:xfrm>
          <a:prstGeom prst="rect">
            <a:avLst/>
          </a:prstGeom>
          <a:noFill/>
          <a:ln>
            <a:noFill/>
          </a:ln>
        </p:spPr>
      </p:pic>
      <p:sp>
        <p:nvSpPr>
          <p:cNvPr id="610" name="Google Shape;610;p63"/>
          <p:cNvSpPr txBox="1"/>
          <p:nvPr/>
        </p:nvSpPr>
        <p:spPr>
          <a:xfrm>
            <a:off x="445175" y="399600"/>
            <a:ext cx="46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Technologies to be used</a:t>
            </a:r>
            <a:endParaRPr b="1" sz="2400">
              <a:latin typeface="Poppins"/>
              <a:ea typeface="Poppins"/>
              <a:cs typeface="Poppins"/>
              <a:sym typeface="Poppins"/>
            </a:endParaRPr>
          </a:p>
        </p:txBody>
      </p:sp>
      <p:pic>
        <p:nvPicPr>
          <p:cNvPr id="611" name="Google Shape;611;p63"/>
          <p:cNvPicPr preferRelativeResize="0"/>
          <p:nvPr/>
        </p:nvPicPr>
        <p:blipFill>
          <a:blip r:embed="rId8">
            <a:alphaModFix/>
          </a:blip>
          <a:stretch>
            <a:fillRect/>
          </a:stretch>
        </p:blipFill>
        <p:spPr>
          <a:xfrm>
            <a:off x="1002534" y="1152475"/>
            <a:ext cx="2628291" cy="1419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7" name="Google Shape;617;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8" name="Google Shape;618;p64"/>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619" name="Google Shape;619;p64"/>
          <p:cNvPicPr preferRelativeResize="0"/>
          <p:nvPr/>
        </p:nvPicPr>
        <p:blipFill>
          <a:blip r:embed="rId4">
            <a:alphaModFix/>
          </a:blip>
          <a:stretch>
            <a:fillRect/>
          </a:stretch>
        </p:blipFill>
        <p:spPr>
          <a:xfrm>
            <a:off x="77125" y="-42450"/>
            <a:ext cx="4153677" cy="4153677"/>
          </a:xfrm>
          <a:prstGeom prst="rect">
            <a:avLst/>
          </a:prstGeom>
          <a:noFill/>
          <a:ln>
            <a:noFill/>
          </a:ln>
        </p:spPr>
      </p:pic>
      <p:sp>
        <p:nvSpPr>
          <p:cNvPr id="620" name="Google Shape;620;p64"/>
          <p:cNvSpPr txBox="1"/>
          <p:nvPr/>
        </p:nvSpPr>
        <p:spPr>
          <a:xfrm>
            <a:off x="4230800" y="445025"/>
            <a:ext cx="315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434343"/>
                </a:solidFill>
                <a:latin typeface="Poppins"/>
                <a:ea typeface="Poppins"/>
                <a:cs typeface="Poppins"/>
                <a:sym typeface="Poppins"/>
              </a:rPr>
              <a:t>DATABASE</a:t>
            </a:r>
            <a:endParaRPr b="1" sz="4000">
              <a:solidFill>
                <a:srgbClr val="434343"/>
              </a:solidFill>
              <a:latin typeface="Poppins"/>
              <a:ea typeface="Poppins"/>
              <a:cs typeface="Poppins"/>
              <a:sym typeface="Poppins"/>
            </a:endParaRPr>
          </a:p>
        </p:txBody>
      </p:sp>
      <p:pic>
        <p:nvPicPr>
          <p:cNvPr id="621" name="Google Shape;621;p64"/>
          <p:cNvPicPr preferRelativeResize="0"/>
          <p:nvPr/>
        </p:nvPicPr>
        <p:blipFill>
          <a:blip r:embed="rId5">
            <a:alphaModFix/>
          </a:blip>
          <a:stretch>
            <a:fillRect/>
          </a:stretch>
        </p:blipFill>
        <p:spPr>
          <a:xfrm>
            <a:off x="5635675" y="1843225"/>
            <a:ext cx="3268449" cy="1784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7" name="Google Shape;62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8" name="Google Shape;628;p65"/>
          <p:cNvPicPr preferRelativeResize="0"/>
          <p:nvPr/>
        </p:nvPicPr>
        <p:blipFill>
          <a:blip r:embed="rId3">
            <a:alphaModFix/>
          </a:blip>
          <a:stretch>
            <a:fillRect/>
          </a:stretch>
        </p:blipFill>
        <p:spPr>
          <a:xfrm>
            <a:off x="0" y="-132250"/>
            <a:ext cx="9144003" cy="5264601"/>
          </a:xfrm>
          <a:prstGeom prst="rect">
            <a:avLst/>
          </a:prstGeom>
          <a:noFill/>
          <a:ln>
            <a:noFill/>
          </a:ln>
        </p:spPr>
      </p:pic>
      <p:sp>
        <p:nvSpPr>
          <p:cNvPr id="629" name="Google Shape;629;p65"/>
          <p:cNvSpPr txBox="1"/>
          <p:nvPr/>
        </p:nvSpPr>
        <p:spPr>
          <a:xfrm>
            <a:off x="943825" y="131000"/>
            <a:ext cx="237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a:ea typeface="Poppins"/>
                <a:cs typeface="Poppins"/>
                <a:sym typeface="Poppins"/>
              </a:rPr>
              <a:t>Front end</a:t>
            </a:r>
            <a:r>
              <a:rPr lang="en" sz="2400"/>
              <a:t> </a:t>
            </a:r>
            <a:r>
              <a:rPr lang="en" sz="3000"/>
              <a:t> </a:t>
            </a:r>
            <a:r>
              <a:rPr lang="en" sz="2200"/>
              <a:t> </a:t>
            </a:r>
            <a:endParaRPr sz="2200"/>
          </a:p>
        </p:txBody>
      </p:sp>
      <p:sp>
        <p:nvSpPr>
          <p:cNvPr id="630" name="Google Shape;630;p65"/>
          <p:cNvSpPr txBox="1"/>
          <p:nvPr/>
        </p:nvSpPr>
        <p:spPr>
          <a:xfrm>
            <a:off x="6151525" y="177200"/>
            <a:ext cx="230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Poppins"/>
                <a:ea typeface="Poppins"/>
                <a:cs typeface="Poppins"/>
                <a:sym typeface="Poppins"/>
              </a:rPr>
              <a:t>Back end </a:t>
            </a:r>
            <a:endParaRPr sz="2400">
              <a:latin typeface="Poppins"/>
              <a:ea typeface="Poppins"/>
              <a:cs typeface="Poppins"/>
              <a:sym typeface="Poppins"/>
            </a:endParaRPr>
          </a:p>
        </p:txBody>
      </p:sp>
      <p:pic>
        <p:nvPicPr>
          <p:cNvPr id="631" name="Google Shape;631;p65"/>
          <p:cNvPicPr preferRelativeResize="0"/>
          <p:nvPr/>
        </p:nvPicPr>
        <p:blipFill>
          <a:blip r:embed="rId4">
            <a:alphaModFix/>
          </a:blip>
          <a:stretch>
            <a:fillRect/>
          </a:stretch>
        </p:blipFill>
        <p:spPr>
          <a:xfrm>
            <a:off x="513400" y="1303650"/>
            <a:ext cx="1641875" cy="1641875"/>
          </a:xfrm>
          <a:prstGeom prst="rect">
            <a:avLst/>
          </a:prstGeom>
          <a:noFill/>
          <a:ln>
            <a:noFill/>
          </a:ln>
        </p:spPr>
      </p:pic>
      <p:pic>
        <p:nvPicPr>
          <p:cNvPr id="632" name="Google Shape;632;p65"/>
          <p:cNvPicPr preferRelativeResize="0"/>
          <p:nvPr/>
        </p:nvPicPr>
        <p:blipFill>
          <a:blip r:embed="rId5">
            <a:alphaModFix/>
          </a:blip>
          <a:stretch>
            <a:fillRect/>
          </a:stretch>
        </p:blipFill>
        <p:spPr>
          <a:xfrm>
            <a:off x="2775475" y="1248532"/>
            <a:ext cx="1240425" cy="1752100"/>
          </a:xfrm>
          <a:prstGeom prst="rect">
            <a:avLst/>
          </a:prstGeom>
          <a:noFill/>
          <a:ln>
            <a:noFill/>
          </a:ln>
        </p:spPr>
      </p:pic>
      <p:pic>
        <p:nvPicPr>
          <p:cNvPr id="633" name="Google Shape;633;p65"/>
          <p:cNvPicPr preferRelativeResize="0"/>
          <p:nvPr/>
        </p:nvPicPr>
        <p:blipFill>
          <a:blip r:embed="rId6">
            <a:alphaModFix/>
          </a:blip>
          <a:stretch>
            <a:fillRect/>
          </a:stretch>
        </p:blipFill>
        <p:spPr>
          <a:xfrm>
            <a:off x="943825" y="3231450"/>
            <a:ext cx="2692749" cy="1682974"/>
          </a:xfrm>
          <a:prstGeom prst="rect">
            <a:avLst/>
          </a:prstGeom>
          <a:noFill/>
          <a:ln>
            <a:noFill/>
          </a:ln>
        </p:spPr>
      </p:pic>
      <p:pic>
        <p:nvPicPr>
          <p:cNvPr id="634" name="Google Shape;634;p65"/>
          <p:cNvPicPr preferRelativeResize="0"/>
          <p:nvPr/>
        </p:nvPicPr>
        <p:blipFill>
          <a:blip r:embed="rId7">
            <a:alphaModFix/>
          </a:blip>
          <a:stretch>
            <a:fillRect/>
          </a:stretch>
        </p:blipFill>
        <p:spPr>
          <a:xfrm>
            <a:off x="5448859" y="1938050"/>
            <a:ext cx="2628291" cy="14192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0" name="Google Shape;64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1" name="Google Shape;641;p66"/>
          <p:cNvPicPr preferRelativeResize="0"/>
          <p:nvPr/>
        </p:nvPicPr>
        <p:blipFill rotWithShape="1">
          <a:blip r:embed="rId3">
            <a:alphaModFix/>
          </a:blip>
          <a:srcRect b="0" l="0" r="0" t="3707"/>
          <a:stretch/>
        </p:blipFill>
        <p:spPr>
          <a:xfrm flipH="1">
            <a:off x="-178748" y="0"/>
            <a:ext cx="9375273" cy="5143501"/>
          </a:xfrm>
          <a:prstGeom prst="rect">
            <a:avLst/>
          </a:prstGeom>
          <a:noFill/>
          <a:ln>
            <a:noFill/>
          </a:ln>
        </p:spPr>
      </p:pic>
      <p:sp>
        <p:nvSpPr>
          <p:cNvPr id="642" name="Google Shape;642;p66"/>
          <p:cNvSpPr txBox="1"/>
          <p:nvPr/>
        </p:nvSpPr>
        <p:spPr>
          <a:xfrm>
            <a:off x="1018400" y="597025"/>
            <a:ext cx="296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Modules </a:t>
            </a:r>
            <a:endParaRPr sz="3000">
              <a:latin typeface="Poppins"/>
              <a:ea typeface="Poppins"/>
              <a:cs typeface="Poppins"/>
              <a:sym typeface="Poppins"/>
            </a:endParaRPr>
          </a:p>
        </p:txBody>
      </p:sp>
      <p:sp>
        <p:nvSpPr>
          <p:cNvPr id="643" name="Google Shape;643;p66"/>
          <p:cNvSpPr txBox="1"/>
          <p:nvPr/>
        </p:nvSpPr>
        <p:spPr>
          <a:xfrm>
            <a:off x="4404125" y="597025"/>
            <a:ext cx="432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Collaboration Tools</a:t>
            </a:r>
            <a:endParaRPr sz="3000">
              <a:latin typeface="Poppins"/>
              <a:ea typeface="Poppins"/>
              <a:cs typeface="Poppins"/>
              <a:sym typeface="Poppins"/>
            </a:endParaRPr>
          </a:p>
        </p:txBody>
      </p:sp>
      <p:pic>
        <p:nvPicPr>
          <p:cNvPr id="644" name="Google Shape;644;p66">
            <a:hlinkClick r:id="rId4"/>
          </p:cNvPr>
          <p:cNvPicPr preferRelativeResize="0"/>
          <p:nvPr/>
        </p:nvPicPr>
        <p:blipFill>
          <a:blip r:embed="rId5">
            <a:alphaModFix/>
          </a:blip>
          <a:stretch>
            <a:fillRect/>
          </a:stretch>
        </p:blipFill>
        <p:spPr>
          <a:xfrm>
            <a:off x="5462125" y="2311275"/>
            <a:ext cx="2308150" cy="693800"/>
          </a:xfrm>
          <a:prstGeom prst="rect">
            <a:avLst/>
          </a:prstGeom>
          <a:noFill/>
          <a:ln>
            <a:noFill/>
          </a:ln>
        </p:spPr>
      </p:pic>
      <p:pic>
        <p:nvPicPr>
          <p:cNvPr id="645" name="Google Shape;645;p66">
            <a:hlinkClick r:id="rId6"/>
          </p:cNvPr>
          <p:cNvPicPr preferRelativeResize="0"/>
          <p:nvPr/>
        </p:nvPicPr>
        <p:blipFill>
          <a:blip r:embed="rId7">
            <a:alphaModFix/>
          </a:blip>
          <a:stretch>
            <a:fillRect/>
          </a:stretch>
        </p:blipFill>
        <p:spPr>
          <a:xfrm>
            <a:off x="311699" y="1973200"/>
            <a:ext cx="3598700" cy="1435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1" name="Google Shape;65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2" name="Google Shape;652;p67"/>
          <p:cNvPicPr preferRelativeResize="0"/>
          <p:nvPr/>
        </p:nvPicPr>
        <p:blipFill>
          <a:blip r:embed="rId3">
            <a:alphaModFix/>
          </a:blip>
          <a:stretch>
            <a:fillRect/>
          </a:stretch>
        </p:blipFill>
        <p:spPr>
          <a:xfrm>
            <a:off x="0" y="0"/>
            <a:ext cx="9144003" cy="5143501"/>
          </a:xfrm>
          <a:prstGeom prst="rect">
            <a:avLst/>
          </a:prstGeom>
          <a:noFill/>
          <a:ln>
            <a:noFill/>
          </a:ln>
        </p:spPr>
      </p:pic>
      <p:sp>
        <p:nvSpPr>
          <p:cNvPr id="653" name="Google Shape;653;p67"/>
          <p:cNvSpPr txBox="1"/>
          <p:nvPr/>
        </p:nvSpPr>
        <p:spPr>
          <a:xfrm>
            <a:off x="195575" y="1850750"/>
            <a:ext cx="3676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Poppins"/>
                <a:ea typeface="Poppins"/>
                <a:cs typeface="Poppins"/>
                <a:sym typeface="Poppins"/>
              </a:rPr>
              <a:t>Version Controlling</a:t>
            </a:r>
            <a:endParaRPr sz="3000">
              <a:latin typeface="Poppins"/>
              <a:ea typeface="Poppins"/>
              <a:cs typeface="Poppins"/>
              <a:sym typeface="Poppins"/>
            </a:endParaRPr>
          </a:p>
        </p:txBody>
      </p:sp>
      <p:pic>
        <p:nvPicPr>
          <p:cNvPr id="654" name="Google Shape;654;p67"/>
          <p:cNvPicPr preferRelativeResize="0"/>
          <p:nvPr/>
        </p:nvPicPr>
        <p:blipFill>
          <a:blip r:embed="rId4">
            <a:alphaModFix/>
          </a:blip>
          <a:stretch>
            <a:fillRect/>
          </a:stretch>
        </p:blipFill>
        <p:spPr>
          <a:xfrm>
            <a:off x="4700075" y="1850738"/>
            <a:ext cx="1219200" cy="1266825"/>
          </a:xfrm>
          <a:prstGeom prst="rect">
            <a:avLst/>
          </a:prstGeom>
          <a:noFill/>
          <a:ln>
            <a:noFill/>
          </a:ln>
        </p:spPr>
      </p:pic>
      <p:pic>
        <p:nvPicPr>
          <p:cNvPr id="655" name="Google Shape;655;p67">
            <a:hlinkClick r:id="rId5"/>
          </p:cNvPr>
          <p:cNvPicPr preferRelativeResize="0"/>
          <p:nvPr/>
        </p:nvPicPr>
        <p:blipFill>
          <a:blip r:embed="rId6">
            <a:alphaModFix/>
          </a:blip>
          <a:stretch>
            <a:fillRect/>
          </a:stretch>
        </p:blipFill>
        <p:spPr>
          <a:xfrm>
            <a:off x="5999613" y="2060288"/>
            <a:ext cx="2886075" cy="84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1" name="Google Shape;66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2" name="Google Shape;662;p68">
            <a:hlinkClick action="ppaction://hlinksldjump" r:id="rId3"/>
          </p:cNvPr>
          <p:cNvPicPr preferRelativeResize="0"/>
          <p:nvPr/>
        </p:nvPicPr>
        <p:blipFill rotWithShape="1">
          <a:blip r:embed="rId4">
            <a:alphaModFix/>
          </a:blip>
          <a:srcRect b="0" l="0" r="0" t="2524"/>
          <a:stretch/>
        </p:blipFill>
        <p:spPr>
          <a:xfrm>
            <a:off x="0" y="0"/>
            <a:ext cx="9144003" cy="5194849"/>
          </a:xfrm>
          <a:prstGeom prst="rect">
            <a:avLst/>
          </a:prstGeom>
          <a:noFill/>
          <a:ln>
            <a:noFill/>
          </a:ln>
        </p:spPr>
      </p:pic>
      <p:sp>
        <p:nvSpPr>
          <p:cNvPr id="663" name="Google Shape;663;p68"/>
          <p:cNvSpPr txBox="1"/>
          <p:nvPr/>
        </p:nvSpPr>
        <p:spPr>
          <a:xfrm>
            <a:off x="612750" y="455625"/>
            <a:ext cx="489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Work division between</a:t>
            </a:r>
            <a:endParaRPr b="1" sz="2400">
              <a:solidFill>
                <a:schemeClr val="dk1"/>
              </a:solidFill>
              <a:latin typeface="Poppins"/>
              <a:ea typeface="Poppins"/>
              <a:cs typeface="Poppins"/>
              <a:sym typeface="Poppins"/>
            </a:endParaRPr>
          </a:p>
          <a:p>
            <a:pPr indent="0" lvl="0" marL="0" rtl="0" algn="l">
              <a:spcBef>
                <a:spcPts val="0"/>
              </a:spcBef>
              <a:spcAft>
                <a:spcPts val="0"/>
              </a:spcAft>
              <a:buNone/>
            </a:pPr>
            <a:r>
              <a:rPr b="1" lang="en" sz="2400">
                <a:solidFill>
                  <a:schemeClr val="dk1"/>
                </a:solidFill>
                <a:latin typeface="Poppins"/>
                <a:ea typeface="Poppins"/>
                <a:cs typeface="Poppins"/>
                <a:sym typeface="Poppins"/>
              </a:rPr>
              <a:t> group members</a:t>
            </a:r>
            <a:endParaRPr b="1" sz="1000">
              <a:latin typeface="Poppins"/>
              <a:ea typeface="Poppins"/>
              <a:cs typeface="Poppins"/>
              <a:sym typeface="Poppins"/>
            </a:endParaRPr>
          </a:p>
        </p:txBody>
      </p:sp>
      <p:sp>
        <p:nvSpPr>
          <p:cNvPr id="664" name="Google Shape;664;p68"/>
          <p:cNvSpPr txBox="1"/>
          <p:nvPr/>
        </p:nvSpPr>
        <p:spPr>
          <a:xfrm>
            <a:off x="884250" y="1537213"/>
            <a:ext cx="6780600" cy="648000"/>
          </a:xfrm>
          <a:prstGeom prst="rect">
            <a:avLst/>
          </a:prstGeom>
          <a:noFill/>
          <a:ln>
            <a:noFill/>
          </a:ln>
        </p:spPr>
        <p:txBody>
          <a:bodyPr anchorCtr="0" anchor="t" bIns="91425" lIns="91425" spcFirstLastPara="1" rIns="91425" wrap="square" tIns="91425">
            <a:spAutoFit/>
          </a:bodyPr>
          <a:lstStyle/>
          <a:p>
            <a:pPr indent="0" lvl="0" marL="139700" rtl="0" algn="l">
              <a:lnSpc>
                <a:spcPct val="115000"/>
              </a:lnSpc>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All work is to be divided according to the user roles of the system.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graphicFrame>
        <p:nvGraphicFramePr>
          <p:cNvPr id="665" name="Google Shape;665;p68"/>
          <p:cNvGraphicFramePr/>
          <p:nvPr/>
        </p:nvGraphicFramePr>
        <p:xfrm>
          <a:off x="782800" y="2117550"/>
          <a:ext cx="3000000" cy="3000000"/>
        </p:xfrm>
        <a:graphic>
          <a:graphicData uri="http://schemas.openxmlformats.org/drawingml/2006/table">
            <a:tbl>
              <a:tblPr>
                <a:noFill/>
                <a:tableStyleId>{CF474CB0-5FFA-4E45-A3D0-74F87321270B}</a:tableStyleId>
              </a:tblPr>
              <a:tblGrid>
                <a:gridCol w="2603025"/>
                <a:gridCol w="4720575"/>
              </a:tblGrid>
              <a:tr h="689775">
                <a:tc>
                  <a:txBody>
                    <a:bodyPr/>
                    <a:lstStyle/>
                    <a:p>
                      <a:pPr indent="0" lvl="0" marL="0" rtl="0" algn="l">
                        <a:spcBef>
                          <a:spcPts val="0"/>
                        </a:spcBef>
                        <a:spcAft>
                          <a:spcPts val="0"/>
                        </a:spcAft>
                        <a:buNone/>
                      </a:pPr>
                      <a:r>
                        <a:rPr lang="en"/>
                        <a:t>H L Harith Iduwara </a:t>
                      </a:r>
                      <a:endParaRPr/>
                    </a:p>
                  </a:txBody>
                  <a:tcPr marT="91425" marB="91425" marR="91425" marL="91425"/>
                </a:tc>
                <a:tc>
                  <a:txBody>
                    <a:bodyPr/>
                    <a:lstStyle/>
                    <a:p>
                      <a:pPr indent="0" lvl="0" marL="0" rtl="0" algn="l">
                        <a:spcBef>
                          <a:spcPts val="0"/>
                        </a:spcBef>
                        <a:spcAft>
                          <a:spcPts val="0"/>
                        </a:spcAft>
                        <a:buNone/>
                      </a:pPr>
                      <a:r>
                        <a:rPr lang="en"/>
                        <a:t>All the parts of the system related to the Hire person.</a:t>
                      </a:r>
                      <a:endParaRPr/>
                    </a:p>
                  </a:txBody>
                  <a:tcPr marT="91425" marB="91425" marR="91425" marL="91425"/>
                </a:tc>
              </a:tr>
              <a:tr h="626275">
                <a:tc>
                  <a:txBody>
                    <a:bodyPr/>
                    <a:lstStyle/>
                    <a:p>
                      <a:pPr indent="0" lvl="0" marL="0" rtl="0" algn="l">
                        <a:spcBef>
                          <a:spcPts val="0"/>
                        </a:spcBef>
                        <a:spcAft>
                          <a:spcPts val="0"/>
                        </a:spcAft>
                        <a:buNone/>
                      </a:pPr>
                      <a:r>
                        <a:rPr lang="en"/>
                        <a:t>V D L Wathsala Vithanage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Service provider.</a:t>
                      </a:r>
                      <a:endParaRPr/>
                    </a:p>
                  </a:txBody>
                  <a:tcPr marT="91425" marB="91425" marR="91425" marL="91425"/>
                </a:tc>
              </a:tr>
              <a:tr h="689775">
                <a:tc>
                  <a:txBody>
                    <a:bodyPr/>
                    <a:lstStyle/>
                    <a:p>
                      <a:pPr indent="0" lvl="0" marL="0" rtl="0" algn="l">
                        <a:spcBef>
                          <a:spcPts val="0"/>
                        </a:spcBef>
                        <a:spcAft>
                          <a:spcPts val="0"/>
                        </a:spcAft>
                        <a:buNone/>
                      </a:pPr>
                      <a:r>
                        <a:rPr lang="en"/>
                        <a:t>D G Hansika Kumari</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Co Admin.</a:t>
                      </a:r>
                      <a:endParaRPr/>
                    </a:p>
                  </a:txBody>
                  <a:tcPr marT="91425" marB="91425" marR="91425" marL="91425"/>
                </a:tc>
              </a:tr>
              <a:tr h="689775">
                <a:tc>
                  <a:txBody>
                    <a:bodyPr/>
                    <a:lstStyle/>
                    <a:p>
                      <a:pPr indent="0" lvl="0" marL="0" rtl="0" algn="l">
                        <a:spcBef>
                          <a:spcPts val="0"/>
                        </a:spcBef>
                        <a:spcAft>
                          <a:spcPts val="0"/>
                        </a:spcAft>
                        <a:buNone/>
                      </a:pPr>
                      <a:r>
                        <a:rPr lang="en"/>
                        <a:t>S S Malsha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Admin.</a:t>
                      </a:r>
                      <a:endParaRPr/>
                    </a:p>
                  </a:txBody>
                  <a:tcPr marT="91425" marB="91425" marR="91425" marL="91425"/>
                </a:tc>
              </a:tr>
            </a:tbl>
          </a:graphicData>
        </a:graphic>
      </p:graphicFrame>
      <p:pic>
        <p:nvPicPr>
          <p:cNvPr id="666" name="Google Shape;666;p68"/>
          <p:cNvPicPr preferRelativeResize="0"/>
          <p:nvPr/>
        </p:nvPicPr>
        <p:blipFill>
          <a:blip r:embed="rId5">
            <a:alphaModFix/>
          </a:blip>
          <a:stretch>
            <a:fillRect/>
          </a:stretch>
        </p:blipFill>
        <p:spPr>
          <a:xfrm>
            <a:off x="6286149" y="63324"/>
            <a:ext cx="2026700" cy="1336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9"/>
          <p:cNvSpPr txBox="1"/>
          <p:nvPr/>
        </p:nvSpPr>
        <p:spPr>
          <a:xfrm>
            <a:off x="836200" y="1067125"/>
            <a:ext cx="7592100" cy="3010500"/>
          </a:xfrm>
          <a:prstGeom prst="rect">
            <a:avLst/>
          </a:prstGeom>
          <a:solidFill>
            <a:srgbClr val="CCEAF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2" name="Google Shape;672;p69"/>
          <p:cNvSpPr txBox="1"/>
          <p:nvPr/>
        </p:nvSpPr>
        <p:spPr>
          <a:xfrm>
            <a:off x="1111425" y="2236875"/>
            <a:ext cx="486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0" u="sng">
                <a:solidFill>
                  <a:schemeClr val="dk2"/>
                </a:solidFill>
                <a:latin typeface="Poppins"/>
                <a:ea typeface="Poppins"/>
                <a:cs typeface="Poppins"/>
                <a:sym typeface="Poppins"/>
              </a:rPr>
              <a:t>Q &amp; A</a:t>
            </a:r>
            <a:endParaRPr b="1" sz="7000" u="sng">
              <a:solidFill>
                <a:schemeClr val="dk2"/>
              </a:solidFill>
              <a:latin typeface="Poppins"/>
              <a:ea typeface="Poppins"/>
              <a:cs typeface="Poppins"/>
              <a:sym typeface="Poppins"/>
            </a:endParaRPr>
          </a:p>
        </p:txBody>
      </p:sp>
      <p:pic>
        <p:nvPicPr>
          <p:cNvPr id="673" name="Google Shape;673;p69"/>
          <p:cNvPicPr preferRelativeResize="0"/>
          <p:nvPr/>
        </p:nvPicPr>
        <p:blipFill>
          <a:blip r:embed="rId3">
            <a:alphaModFix/>
          </a:blip>
          <a:stretch>
            <a:fillRect/>
          </a:stretch>
        </p:blipFill>
        <p:spPr>
          <a:xfrm>
            <a:off x="5077599" y="1067125"/>
            <a:ext cx="3436800" cy="2991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SURVEY AND ADD IMAGES</a:t>
            </a:r>
            <a:endParaRPr/>
          </a:p>
          <a:p>
            <a:pPr indent="0" lvl="0" marL="0" rtl="0" algn="l">
              <a:spcBef>
                <a:spcPts val="0"/>
              </a:spcBef>
              <a:spcAft>
                <a:spcPts val="0"/>
              </a:spcAft>
              <a:buNone/>
            </a:pPr>
            <a:r>
              <a:t/>
            </a:r>
            <a:endParaRPr/>
          </a:p>
        </p:txBody>
      </p:sp>
      <p:sp>
        <p:nvSpPr>
          <p:cNvPr id="679" name="Google Shape;679;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0" name="Google Shape;680;p70"/>
          <p:cNvPicPr preferRelativeResize="0"/>
          <p:nvPr/>
        </p:nvPicPr>
        <p:blipFill>
          <a:blip r:embed="rId3">
            <a:alphaModFix/>
          </a:blip>
          <a:stretch>
            <a:fillRect/>
          </a:stretch>
        </p:blipFill>
        <p:spPr>
          <a:xfrm>
            <a:off x="0" y="8930"/>
            <a:ext cx="9144003" cy="5125642"/>
          </a:xfrm>
          <a:prstGeom prst="rect">
            <a:avLst/>
          </a:prstGeom>
          <a:noFill/>
          <a:ln>
            <a:noFill/>
          </a:ln>
        </p:spPr>
      </p:pic>
      <p:sp>
        <p:nvSpPr>
          <p:cNvPr id="681" name="Google Shape;681;p70"/>
          <p:cNvSpPr txBox="1"/>
          <p:nvPr/>
        </p:nvSpPr>
        <p:spPr>
          <a:xfrm>
            <a:off x="1041950" y="931850"/>
            <a:ext cx="579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u="sng">
                <a:solidFill>
                  <a:schemeClr val="hlink"/>
                </a:solidFill>
                <a:latin typeface="Poppins"/>
                <a:ea typeface="Poppins"/>
                <a:cs typeface="Poppins"/>
                <a:sym typeface="Poppins"/>
                <a:hlinkClick r:id="rId4"/>
              </a:rPr>
              <a:t>USE CASE SCENARIOS</a:t>
            </a:r>
            <a:endParaRPr sz="3600">
              <a:latin typeface="Poppins"/>
              <a:ea typeface="Poppins"/>
              <a:cs typeface="Poppins"/>
              <a:sym typeface="Poppins"/>
            </a:endParaRPr>
          </a:p>
        </p:txBody>
      </p:sp>
      <p:sp>
        <p:nvSpPr>
          <p:cNvPr id="682" name="Google Shape;682;p70"/>
          <p:cNvSpPr txBox="1"/>
          <p:nvPr/>
        </p:nvSpPr>
        <p:spPr>
          <a:xfrm>
            <a:off x="1041950" y="2612125"/>
            <a:ext cx="573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u="sng">
                <a:solidFill>
                  <a:schemeClr val="hlink"/>
                </a:solidFill>
                <a:latin typeface="Poppins"/>
                <a:ea typeface="Poppins"/>
                <a:cs typeface="Poppins"/>
                <a:sym typeface="Poppins"/>
                <a:hlinkClick r:id="rId5"/>
              </a:rPr>
              <a:t>ACTIVITY DIAGRAMS</a:t>
            </a:r>
            <a:endParaRPr sz="3600">
              <a:latin typeface="Poppins"/>
              <a:ea typeface="Poppins"/>
              <a:cs typeface="Poppins"/>
              <a:sym typeface="Poppins"/>
            </a:endParaRPr>
          </a:p>
        </p:txBody>
      </p:sp>
      <p:pic>
        <p:nvPicPr>
          <p:cNvPr id="683" name="Google Shape;683;p70">
            <a:hlinkClick r:id="rId6"/>
          </p:cNvPr>
          <p:cNvPicPr preferRelativeResize="0"/>
          <p:nvPr/>
        </p:nvPicPr>
        <p:blipFill>
          <a:blip r:embed="rId7">
            <a:alphaModFix/>
          </a:blip>
          <a:stretch>
            <a:fillRect/>
          </a:stretch>
        </p:blipFill>
        <p:spPr>
          <a:xfrm>
            <a:off x="6346177" y="347475"/>
            <a:ext cx="2486124" cy="1516199"/>
          </a:xfrm>
          <a:prstGeom prst="rect">
            <a:avLst/>
          </a:prstGeom>
          <a:noFill/>
          <a:ln>
            <a:noFill/>
          </a:ln>
        </p:spPr>
      </p:pic>
      <p:pic>
        <p:nvPicPr>
          <p:cNvPr id="684" name="Google Shape;684;p70">
            <a:hlinkClick r:id="rId8"/>
          </p:cNvPr>
          <p:cNvPicPr preferRelativeResize="0"/>
          <p:nvPr/>
        </p:nvPicPr>
        <p:blipFill>
          <a:blip r:embed="rId9">
            <a:alphaModFix/>
          </a:blip>
          <a:stretch>
            <a:fillRect/>
          </a:stretch>
        </p:blipFill>
        <p:spPr>
          <a:xfrm>
            <a:off x="6346175" y="2612125"/>
            <a:ext cx="2486124" cy="152470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0" name="Google Shape;69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1" name="Google Shape;691;p71"/>
          <p:cNvPicPr preferRelativeResize="0"/>
          <p:nvPr/>
        </p:nvPicPr>
        <p:blipFill>
          <a:blip r:embed="rId3">
            <a:alphaModFix/>
          </a:blip>
          <a:stretch>
            <a:fillRect/>
          </a:stretch>
        </p:blipFill>
        <p:spPr>
          <a:xfrm>
            <a:off x="0" y="8930"/>
            <a:ext cx="9144003" cy="5125642"/>
          </a:xfrm>
          <a:prstGeom prst="rect">
            <a:avLst/>
          </a:prstGeom>
          <a:noFill/>
          <a:ln>
            <a:noFill/>
          </a:ln>
        </p:spPr>
      </p:pic>
      <p:sp>
        <p:nvSpPr>
          <p:cNvPr id="692" name="Google Shape;692;p71"/>
          <p:cNvSpPr txBox="1"/>
          <p:nvPr/>
        </p:nvSpPr>
        <p:spPr>
          <a:xfrm>
            <a:off x="2315600" y="1818275"/>
            <a:ext cx="74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666666"/>
                </a:solidFill>
                <a:latin typeface="Poppins"/>
                <a:ea typeface="Poppins"/>
                <a:cs typeface="Poppins"/>
                <a:sym typeface="Poppins"/>
              </a:rPr>
              <a:t>Thank you!</a:t>
            </a:r>
            <a:endParaRPr sz="6000">
              <a:solidFill>
                <a:srgbClr val="666666"/>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nvSpPr>
        <p:spPr>
          <a:xfrm>
            <a:off x="1082750" y="1290750"/>
            <a:ext cx="718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a:ea typeface="Poppins"/>
                <a:cs typeface="Poppins"/>
                <a:sym typeface="Poppins"/>
              </a:rPr>
              <a:t>BLA BLA BLA</a:t>
            </a:r>
            <a:endParaRPr sz="2400">
              <a:latin typeface="Poppins"/>
              <a:ea typeface="Poppins"/>
              <a:cs typeface="Poppins"/>
              <a:sym typeface="Poppins"/>
            </a:endParaRPr>
          </a:p>
        </p:txBody>
      </p:sp>
      <p:pic>
        <p:nvPicPr>
          <p:cNvPr id="112" name="Google Shape;112;p18"/>
          <p:cNvPicPr preferRelativeResize="0"/>
          <p:nvPr/>
        </p:nvPicPr>
        <p:blipFill rotWithShape="1">
          <a:blip r:embed="rId3">
            <a:alphaModFix/>
          </a:blip>
          <a:srcRect b="0" l="0" r="0" t="2104"/>
          <a:stretch/>
        </p:blipFill>
        <p:spPr>
          <a:xfrm>
            <a:off x="0" y="29175"/>
            <a:ext cx="9144003" cy="5059399"/>
          </a:xfrm>
          <a:prstGeom prst="rect">
            <a:avLst/>
          </a:prstGeom>
          <a:noFill/>
          <a:ln>
            <a:noFill/>
          </a:ln>
        </p:spPr>
      </p:pic>
      <p:sp>
        <p:nvSpPr>
          <p:cNvPr id="113" name="Google Shape;113;p18"/>
          <p:cNvSpPr txBox="1"/>
          <p:nvPr/>
        </p:nvSpPr>
        <p:spPr>
          <a:xfrm>
            <a:off x="1474825" y="1159300"/>
            <a:ext cx="6024000" cy="257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3100">
                <a:latin typeface="Poppins"/>
                <a:ea typeface="Poppins"/>
                <a:cs typeface="Poppins"/>
                <a:sym typeface="Poppins"/>
              </a:rPr>
              <a:t>Did you ever required to find a IT service provider to complete any type of IT related task with </a:t>
            </a:r>
            <a:r>
              <a:rPr lang="en" sz="3100">
                <a:solidFill>
                  <a:srgbClr val="FF0000"/>
                </a:solidFill>
                <a:latin typeface="Poppins"/>
                <a:ea typeface="Poppins"/>
                <a:cs typeface="Poppins"/>
                <a:sym typeface="Poppins"/>
              </a:rPr>
              <a:t>pocket money</a:t>
            </a:r>
            <a:r>
              <a:rPr lang="en" sz="3100">
                <a:latin typeface="Poppins"/>
                <a:ea typeface="Poppins"/>
                <a:cs typeface="Poppins"/>
                <a:sym typeface="Poppins"/>
              </a:rPr>
              <a:t> and in a </a:t>
            </a:r>
            <a:r>
              <a:rPr lang="en" sz="3100">
                <a:solidFill>
                  <a:srgbClr val="FF0000"/>
                </a:solidFill>
                <a:latin typeface="Poppins"/>
                <a:ea typeface="Poppins"/>
                <a:cs typeface="Poppins"/>
                <a:sym typeface="Poppins"/>
              </a:rPr>
              <a:t>little time </a:t>
            </a:r>
            <a:r>
              <a:rPr lang="en" sz="3100">
                <a:solidFill>
                  <a:schemeClr val="dk1"/>
                </a:solidFill>
                <a:latin typeface="Poppins"/>
                <a:ea typeface="Poppins"/>
                <a:cs typeface="Poppins"/>
                <a:sym typeface="Poppins"/>
              </a:rPr>
              <a:t>?</a:t>
            </a:r>
            <a:endParaRPr sz="3100">
              <a:solidFill>
                <a:schemeClr val="dk1"/>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8" name="Google Shape;698;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9" name="Google Shape;699;p72"/>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700" name="Google Shape;700;p72"/>
          <p:cNvSpPr txBox="1"/>
          <p:nvPr/>
        </p:nvSpPr>
        <p:spPr>
          <a:xfrm>
            <a:off x="2747575" y="2009150"/>
            <a:ext cx="745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666666"/>
                </a:solidFill>
                <a:latin typeface="Poppins"/>
                <a:ea typeface="Poppins"/>
                <a:cs typeface="Poppins"/>
                <a:sym typeface="Poppins"/>
              </a:rPr>
              <a:t>To be continued….</a:t>
            </a:r>
            <a:endParaRPr sz="3000">
              <a:solidFill>
                <a:srgbClr val="666666"/>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6" name="Google Shape;70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7" name="Google Shape;707;p73"/>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708" name="Google Shape;708;p73"/>
          <p:cNvPicPr preferRelativeResize="0"/>
          <p:nvPr/>
        </p:nvPicPr>
        <p:blipFill>
          <a:blip r:embed="rId4">
            <a:alphaModFix/>
          </a:blip>
          <a:stretch>
            <a:fillRect/>
          </a:stretch>
        </p:blipFill>
        <p:spPr>
          <a:xfrm>
            <a:off x="0" y="-68250"/>
            <a:ext cx="9144003" cy="5200601"/>
          </a:xfrm>
          <a:prstGeom prst="rect">
            <a:avLst/>
          </a:prstGeom>
          <a:noFill/>
          <a:ln>
            <a:noFill/>
          </a:ln>
        </p:spPr>
      </p:pic>
      <p:sp>
        <p:nvSpPr>
          <p:cNvPr id="709" name="Google Shape;709;p73"/>
          <p:cNvSpPr txBox="1"/>
          <p:nvPr/>
        </p:nvSpPr>
        <p:spPr>
          <a:xfrm>
            <a:off x="1446600" y="1291775"/>
            <a:ext cx="61329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300">
                <a:latin typeface="Poppins"/>
                <a:ea typeface="Poppins"/>
                <a:cs typeface="Poppins"/>
                <a:sym typeface="Poppins"/>
              </a:rPr>
              <a:t>USE CASE SCENARIOS</a:t>
            </a:r>
            <a:endParaRPr b="1" sz="5300">
              <a:latin typeface="Poppins"/>
              <a:ea typeface="Poppins"/>
              <a:cs typeface="Poppins"/>
              <a:sym typeface="Poppi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5" name="Google Shape;715;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6" name="Google Shape;716;p74"/>
          <p:cNvPicPr preferRelativeResize="0"/>
          <p:nvPr/>
        </p:nvPicPr>
        <p:blipFill rotWithShape="1">
          <a:blip r:embed="rId3">
            <a:alphaModFix/>
          </a:blip>
          <a:srcRect b="0" l="0" r="0" t="872"/>
          <a:stretch/>
        </p:blipFill>
        <p:spPr>
          <a:xfrm>
            <a:off x="3965" y="0"/>
            <a:ext cx="9136072" cy="5143501"/>
          </a:xfrm>
          <a:prstGeom prst="rect">
            <a:avLst/>
          </a:prstGeom>
          <a:noFill/>
          <a:ln>
            <a:noFill/>
          </a:ln>
        </p:spPr>
      </p:pic>
      <p:graphicFrame>
        <p:nvGraphicFramePr>
          <p:cNvPr id="717" name="Google Shape;717;p74"/>
          <p:cNvGraphicFramePr/>
          <p:nvPr/>
        </p:nvGraphicFramePr>
        <p:xfrm>
          <a:off x="1600200" y="533400"/>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Need username and password to login. (security)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can reset password when he or she forgets the password(security)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 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Registered as Admin, Co-admin,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All users can login by giving a username and password.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can reset the password when he or she forgot the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user has not been registered.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Display you have logged in successfully.</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3" name="Google Shape;72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4" name="Google Shape;724;p75"/>
          <p:cNvPicPr preferRelativeResize="0"/>
          <p:nvPr/>
        </p:nvPicPr>
        <p:blipFill rotWithShape="1">
          <a:blip r:embed="rId3">
            <a:alphaModFix/>
          </a:blip>
          <a:srcRect b="0" l="0" r="0" t="4997"/>
          <a:stretch/>
        </p:blipFill>
        <p:spPr>
          <a:xfrm rot="-5400000">
            <a:off x="2232624" y="-2354950"/>
            <a:ext cx="5143501" cy="9853399"/>
          </a:xfrm>
          <a:prstGeom prst="rect">
            <a:avLst/>
          </a:prstGeom>
          <a:noFill/>
          <a:ln>
            <a:noFill/>
          </a:ln>
        </p:spPr>
      </p:pic>
      <p:graphicFrame>
        <p:nvGraphicFramePr>
          <p:cNvPr id="725" name="Google Shape;725;p75"/>
          <p:cNvGraphicFramePr/>
          <p:nvPr/>
        </p:nvGraphicFramePr>
        <p:xfrm>
          <a:off x="1908225" y="1152475"/>
          <a:ext cx="3000000" cy="3000000"/>
        </p:xfrm>
        <a:graphic>
          <a:graphicData uri="http://schemas.openxmlformats.org/drawingml/2006/table">
            <a:tbl>
              <a:tblPr>
                <a:noFill/>
                <a:tableStyleId>{10504E4E-DD0A-4A05-8077-D69F5852A698}</a:tableStyleId>
              </a:tblPr>
              <a:tblGrid>
                <a:gridCol w="1476375"/>
                <a:gridCol w="2495550"/>
                <a:gridCol w="1981200"/>
              </a:tblGrid>
              <a:tr h="1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Change Login Password</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change their own password. (security)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 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has been done through Super-Admin, Admin,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change their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Forget the previous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1" name="Google Shape;73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2" name="Google Shape;732;p76"/>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33" name="Google Shape;733;p76"/>
          <p:cNvGraphicFramePr/>
          <p:nvPr/>
        </p:nvGraphicFramePr>
        <p:xfrm>
          <a:off x="1684725" y="947738"/>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Logout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logout of their profile after using the system. (security)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Admin,Co-Admin,Hire person,Service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done through Admin,Co-Admin,Hire person,or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log out of their own profile after this web system is used.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before reuse the system.</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9" name="Google Shape;73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0" name="Google Shape;740;p77"/>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41" name="Google Shape;741;p77"/>
          <p:cNvGraphicFramePr/>
          <p:nvPr/>
        </p:nvGraphicFramePr>
        <p:xfrm>
          <a:off x="1556150" y="533400"/>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Register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 create accounts for user groups. Hire persons can register as a personal account or company account.</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They can create an account with their details such as whether they are hire persons or service providers, personal details , categories they belong to which would facilitate maintaining their profile.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data for the fields.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success : Account created in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7" name="Google Shape;747;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8" name="Google Shape;748;p78"/>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749" name="Google Shape;749;p78"/>
          <p:cNvPicPr preferRelativeResize="0"/>
          <p:nvPr/>
        </p:nvPicPr>
        <p:blipFill>
          <a:blip r:embed="rId4">
            <a:alphaModFix/>
          </a:blip>
          <a:stretch>
            <a:fillRect/>
          </a:stretch>
        </p:blipFill>
        <p:spPr>
          <a:xfrm>
            <a:off x="0" y="4465"/>
            <a:ext cx="9144003" cy="5134572"/>
          </a:xfrm>
          <a:prstGeom prst="rect">
            <a:avLst/>
          </a:prstGeom>
          <a:noFill/>
          <a:ln>
            <a:noFill/>
          </a:ln>
        </p:spPr>
      </p:pic>
      <p:graphicFrame>
        <p:nvGraphicFramePr>
          <p:cNvPr id="750" name="Google Shape;750;p78"/>
          <p:cNvGraphicFramePr/>
          <p:nvPr/>
        </p:nvGraphicFramePr>
        <p:xfrm>
          <a:off x="1684750" y="870350"/>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profile.</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Summery</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They can change their account details.</a:t>
                      </a:r>
                      <a:endParaRPr sz="11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Hire person or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They can change their details such as name, contact details, profile picture, category etc.</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6" name="Google Shape;756;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7" name="Google Shape;757;p79"/>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58" name="Google Shape;758;p79"/>
          <p:cNvGraphicFramePr/>
          <p:nvPr/>
        </p:nvGraphicFramePr>
        <p:xfrm>
          <a:off x="1600200" y="67987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Co-admin. </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add co-admins who are joining newly to the database.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to the system as 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an admin wants to add a co-admin, admin can add a co-admin by adding his details to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Issue Id and password to co-admins via SMS and update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4" name="Google Shape;764;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5" name="Google Shape;765;p80"/>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66" name="Google Shape;766;p80"/>
          <p:cNvGraphicFramePr/>
          <p:nvPr/>
        </p:nvGraphicFramePr>
        <p:xfrm>
          <a:off x="1600200" y="61317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remove co-admins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is able to get decisions whether the co-admin is necessary or not.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information message to the co-admin if there are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2" name="Google Shape;772;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3" name="Google Shape;773;p81"/>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74" name="Google Shape;774;p81"/>
          <p:cNvGraphicFramePr/>
          <p:nvPr/>
        </p:nvGraphicFramePr>
        <p:xfrm>
          <a:off x="1600200" y="56197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update co-admin personal details.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Only Admin able to update co-admin personal details. It will ensure the confidentiality of the co-admin details. Data will be updated in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informative message to the co-admin if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 name="Google Shape;11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21" name="Google Shape;121;p19"/>
          <p:cNvSpPr txBox="1"/>
          <p:nvPr/>
        </p:nvSpPr>
        <p:spPr>
          <a:xfrm>
            <a:off x="256675" y="268100"/>
            <a:ext cx="38982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 sz="3200">
                <a:solidFill>
                  <a:schemeClr val="dk2"/>
                </a:solidFill>
                <a:latin typeface="Poppins"/>
                <a:ea typeface="Poppins"/>
                <a:cs typeface="Poppins"/>
                <a:sym typeface="Poppins"/>
              </a:rPr>
              <a:t>HIRE </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PERSON</a:t>
            </a:r>
            <a:endParaRPr b="1" sz="3200">
              <a:solidFill>
                <a:schemeClr val="dk2"/>
              </a:solidFill>
              <a:latin typeface="Poppins"/>
              <a:ea typeface="Poppins"/>
              <a:cs typeface="Poppins"/>
              <a:sym typeface="Poppins"/>
            </a:endParaRPr>
          </a:p>
        </p:txBody>
      </p:sp>
      <p:sp>
        <p:nvSpPr>
          <p:cNvPr id="122" name="Google Shape;122;p19"/>
          <p:cNvSpPr txBox="1"/>
          <p:nvPr/>
        </p:nvSpPr>
        <p:spPr>
          <a:xfrm>
            <a:off x="3414975" y="1337625"/>
            <a:ext cx="52506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 service provider with excellent abilities, knowledge, and a proven portfolio.</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Compare previous work of each service provider in one place.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Spending high fees and high </a:t>
            </a:r>
            <a:r>
              <a:rPr lang="en">
                <a:solidFill>
                  <a:schemeClr val="dk1"/>
                </a:solidFill>
                <a:latin typeface="Poppins"/>
                <a:ea typeface="Poppins"/>
                <a:cs typeface="Poppins"/>
                <a:sym typeface="Poppins"/>
              </a:rPr>
              <a:t>commission</a:t>
            </a:r>
            <a:r>
              <a:rPr lang="en">
                <a:solidFill>
                  <a:schemeClr val="dk1"/>
                </a:solidFill>
                <a:latin typeface="Poppins"/>
                <a:ea typeface="Poppins"/>
                <a:cs typeface="Poppins"/>
                <a:sym typeface="Poppins"/>
              </a:rPr>
              <a:t> rates.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Spending time to find a IT service provider.</a:t>
            </a:r>
            <a:endParaRPr>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t/>
            </a:r>
            <a:endParaRPr>
              <a:solidFill>
                <a:schemeClr val="dk1"/>
              </a:solidFill>
              <a:latin typeface="Poppins"/>
              <a:ea typeface="Poppins"/>
              <a:cs typeface="Poppins"/>
              <a:sym typeface="Poppins"/>
            </a:endParaRPr>
          </a:p>
        </p:txBody>
      </p:sp>
      <p:pic>
        <p:nvPicPr>
          <p:cNvPr id="123" name="Google Shape;123;p19"/>
          <p:cNvPicPr preferRelativeResize="0"/>
          <p:nvPr/>
        </p:nvPicPr>
        <p:blipFill>
          <a:blip r:embed="rId4">
            <a:alphaModFix/>
          </a:blip>
          <a:stretch>
            <a:fillRect/>
          </a:stretch>
        </p:blipFill>
        <p:spPr>
          <a:xfrm>
            <a:off x="311700" y="2148676"/>
            <a:ext cx="2535175" cy="2189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0" name="Google Shape;780;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1" name="Google Shape;781;p82"/>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82" name="Google Shape;782;p82"/>
          <p:cNvGraphicFramePr/>
          <p:nvPr/>
        </p:nvGraphicFramePr>
        <p:xfrm>
          <a:off x="1600200" y="72032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view relevant details of co-admins which are included in the database.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09</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 need to view details of co-admins in the website, Admin can search the co-admin’s details and then view the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8" name="Google Shape;78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9" name="Google Shape;789;p83"/>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90" name="Google Shape;790;p83"/>
          <p:cNvGraphicFramePr/>
          <p:nvPr/>
        </p:nvGraphicFramePr>
        <p:xfrm>
          <a:off x="1600200" y="44502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Hire person or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and co-admin can remove Hire persons or service providers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or co-admin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and co-admin are able to get decisions whether the service provider or hire person is necessary or not.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information message to the co-admin if there are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6" name="Google Shape;796;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7" name="Google Shape;797;p84"/>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98" name="Google Shape;798;p84"/>
          <p:cNvGraphicFramePr/>
          <p:nvPr/>
        </p:nvGraphicFramePr>
        <p:xfrm>
          <a:off x="1577575" y="445025"/>
          <a:ext cx="3000000" cy="3000000"/>
        </p:xfrm>
        <a:graphic>
          <a:graphicData uri="http://schemas.openxmlformats.org/drawingml/2006/table">
            <a:tbl>
              <a:tblPr>
                <a:noFill/>
                <a:tableStyleId>{10504E4E-DD0A-4A05-8077-D69F5852A698}</a:tableStyleId>
              </a:tblPr>
              <a:tblGrid>
                <a:gridCol w="1438275"/>
                <a:gridCol w="2524125"/>
                <a:gridCol w="2466975"/>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Hire person or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or co-admin can view relevant details of the Hire person or service provider which are included in the database.</a:t>
                      </a:r>
                      <a:endParaRPr sz="1200">
                        <a:latin typeface="Times New Roman"/>
                        <a:ea typeface="Times New Roman"/>
                        <a:cs typeface="Times New Roman"/>
                        <a:sym typeface="Times New Roman"/>
                      </a:endParaRPr>
                    </a:p>
                  </a:txBody>
                  <a:tcPr marT="63500" marB="63500" marR="63500" marL="63500"/>
                </a:tc>
              </a:tr>
              <a:tr h="6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T="63500" marB="63500" marR="63500" marL="63500"/>
                </a:tc>
                <a:tc vMerge="1"/>
              </a:tr>
              <a:tr h="2476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a:t>
                      </a:r>
                      <a:endParaRPr sz="1200">
                        <a:latin typeface="Times New Roman"/>
                        <a:ea typeface="Times New Roman"/>
                        <a:cs typeface="Times New Roman"/>
                        <a:sym typeface="Times New Roman"/>
                      </a:endParaRPr>
                    </a:p>
                  </a:txBody>
                  <a:tcPr marT="63500" marB="63500" marR="63500" marL="63500"/>
                </a:tc>
                <a:tc hMerge="1"/>
              </a:tr>
              <a:tr h="2476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Admin or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 need to view details of Hire persons or service providers in the website, Admin or co-admin can search their details and then view the relevant details.</a:t>
                      </a:r>
                      <a:endParaRPr sz="1200">
                        <a:latin typeface="Times New Roman"/>
                        <a:ea typeface="Times New Roman"/>
                        <a:cs typeface="Times New Roman"/>
                        <a:sym typeface="Times New Roman"/>
                      </a:endParaRPr>
                    </a:p>
                  </a:txBody>
                  <a:tcPr marT="63500" marB="63500" marR="63500" marL="63500"/>
                </a:tc>
                <a:tc hMerge="1"/>
              </a:tr>
              <a:tr h="2609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2571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4" name="Google Shape;804;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5" name="Google Shape;805;p85"/>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806" name="Google Shape;806;p85"/>
          <p:cNvGraphicFramePr/>
          <p:nvPr/>
        </p:nvGraphicFramePr>
        <p:xfrm>
          <a:off x="1298975" y="533400"/>
          <a:ext cx="3000000" cy="3000000"/>
        </p:xfrm>
        <a:graphic>
          <a:graphicData uri="http://schemas.openxmlformats.org/drawingml/2006/table">
            <a:tbl>
              <a:tblPr>
                <a:noFill/>
                <a:tableStyleId>{10504E4E-DD0A-4A05-8077-D69F5852A698}</a:tableStyleId>
              </a:tblPr>
              <a:tblGrid>
                <a:gridCol w="1438275"/>
                <a:gridCol w="2524125"/>
                <a:gridCol w="2447925"/>
              </a:tblGrid>
              <a:tr h="3429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the report of current users.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view reports about the current number of Hire persons, service providers and number of deactivated accounts and reasons.</a:t>
                      </a:r>
                      <a:endParaRPr sz="1200">
                        <a:latin typeface="Times New Roman"/>
                        <a:ea typeface="Times New Roman"/>
                        <a:cs typeface="Times New Roman"/>
                        <a:sym typeface="Times New Roman"/>
                      </a:endParaRPr>
                    </a:p>
                  </a:txBody>
                  <a:tcPr marT="63500" marB="63500" marR="63500" marL="63500"/>
                </a:tc>
              </a:tr>
              <a:tr h="6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T="63500" marB="63500" marR="63500" marL="63500"/>
                </a:tc>
                <a:tc v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2952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Only Admin can view the report about the current number of Hire persons, service providers according to their category and number of deactivated accounts and the reasons for it which will help to improve the website.</a:t>
                      </a:r>
                      <a:endParaRPr sz="1200">
                        <a:latin typeface="Times New Roman"/>
                        <a:ea typeface="Times New Roman"/>
                        <a:cs typeface="Times New Roman"/>
                        <a:sym typeface="Times New Roman"/>
                      </a:endParaRPr>
                    </a:p>
                  </a:txBody>
                  <a:tcPr marT="63500" marB="63500" marR="63500" marL="63500"/>
                </a:tc>
                <a:tc hMerge="1"/>
              </a:tr>
              <a:tr h="2514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9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2" name="Google Shape;812;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3" name="Google Shape;813;p86"/>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14" name="Google Shape;814;p86"/>
          <p:cNvGraphicFramePr/>
          <p:nvPr/>
        </p:nvGraphicFramePr>
        <p:xfrm>
          <a:off x="1600200" y="851288"/>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new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add new categories to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an admin needs to add a new category to the system, he can do it and update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0" name="Google Shape;82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1" name="Google Shape;821;p87"/>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822" name="Google Shape;822;p87"/>
          <p:cNvGraphicFramePr/>
          <p:nvPr/>
        </p:nvGraphicFramePr>
        <p:xfrm>
          <a:off x="1600200" y="613175"/>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existing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delete existing categories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Admin needs to remove an existing category from the system, he can do it. When the category is deleted, if there are accounts that belong to that category, then that category can not be deleted..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8" name="Google Shape;828;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9" name="Google Shape;829;p88"/>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30" name="Google Shape;830;p88"/>
          <p:cNvGraphicFramePr/>
          <p:nvPr/>
        </p:nvGraphicFramePr>
        <p:xfrm>
          <a:off x="1600200" y="666750"/>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existing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update existing categories from the system.</a:t>
                      </a:r>
                      <a:endParaRPr b="1" sz="1200">
                        <a:latin typeface="Times New Roman"/>
                        <a:ea typeface="Times New Roman"/>
                        <a:cs typeface="Times New Roman"/>
                        <a:sym typeface="Times New Roman"/>
                      </a:endParaRPr>
                    </a:p>
                  </a:txBody>
                  <a:tcPr marT="63500" marB="63500" marR="63500" marL="63500"/>
                </a:tc>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T="63500" marB="63500" marR="63500" marL="63500"/>
                </a:tc>
                <a:tc v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143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Admin needs to update an existing category from the system, he can do it. When  the category is updated, the accounts belong to that category will also be updated. </a:t>
                      </a:r>
                      <a:endParaRPr sz="1200">
                        <a:latin typeface="Times New Roman"/>
                        <a:ea typeface="Times New Roman"/>
                        <a:cs typeface="Times New Roman"/>
                        <a:sym typeface="Times New Roman"/>
                      </a:endParaRPr>
                    </a:p>
                  </a:txBody>
                  <a:tcPr marT="63500" marB="63500" marR="63500" marL="63500"/>
                </a:tc>
                <a:tc h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6" name="Google Shape;83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7" name="Google Shape;837;p89"/>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838" name="Google Shape;838;p89"/>
          <p:cNvGraphicFramePr/>
          <p:nvPr/>
        </p:nvGraphicFramePr>
        <p:xfrm>
          <a:off x="1899050" y="522250"/>
          <a:ext cx="3000000" cy="3000000"/>
        </p:xfrm>
        <a:graphic>
          <a:graphicData uri="http://schemas.openxmlformats.org/drawingml/2006/table">
            <a:tbl>
              <a:tblPr>
                <a:noFill/>
                <a:tableStyleId>{10504E4E-DD0A-4A05-8077-D69F5852A698}</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Hire persons or service providers.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hiring persons or service providers arise, co-admin can give advice through the chat section.</a:t>
                      </a:r>
                      <a:endParaRPr sz="1200">
                        <a:latin typeface="Times New Roman"/>
                        <a:ea typeface="Times New Roman"/>
                        <a:cs typeface="Times New Roman"/>
                        <a:sym typeface="Times New Roman"/>
                      </a:endParaRPr>
                    </a:p>
                  </a:txBody>
                  <a:tcPr marT="63500" marB="63500" marR="63500" marL="63500"/>
                </a:tc>
              </a:tr>
              <a:tr h="6438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T="63500" marB="63500" marR="63500" marL="63500"/>
                </a:tc>
                <a:tc vMerge="1"/>
              </a:tr>
              <a:tr h="3333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Co-admins can communicate with hire persons or service providers through the chat section.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4" name="Google Shape;84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5" name="Google Shape;845;p90"/>
          <p:cNvPicPr preferRelativeResize="0"/>
          <p:nvPr/>
        </p:nvPicPr>
        <p:blipFill>
          <a:blip r:embed="rId3">
            <a:alphaModFix/>
          </a:blip>
          <a:stretch>
            <a:fillRect/>
          </a:stretch>
        </p:blipFill>
        <p:spPr>
          <a:xfrm>
            <a:off x="0" y="8930"/>
            <a:ext cx="9144003" cy="5125642"/>
          </a:xfrm>
          <a:prstGeom prst="rect">
            <a:avLst/>
          </a:prstGeom>
          <a:noFill/>
          <a:ln>
            <a:noFill/>
          </a:ln>
        </p:spPr>
      </p:pic>
      <p:graphicFrame>
        <p:nvGraphicFramePr>
          <p:cNvPr id="846" name="Google Shape;846;p90"/>
          <p:cNvGraphicFramePr/>
          <p:nvPr/>
        </p:nvGraphicFramePr>
        <p:xfrm>
          <a:off x="1395413" y="538175"/>
          <a:ext cx="3000000" cy="3000000"/>
        </p:xfrm>
        <a:graphic>
          <a:graphicData uri="http://schemas.openxmlformats.org/drawingml/2006/table">
            <a:tbl>
              <a:tblPr>
                <a:noFill/>
                <a:tableStyleId>{10504E4E-DD0A-4A05-8077-D69F5852A698}</a:tableStyleId>
              </a:tblPr>
              <a:tblGrid>
                <a:gridCol w="1438275"/>
                <a:gridCol w="2524125"/>
                <a:gridCol w="2390775"/>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co-admins.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needs to be clarified, hire persons and service providers can contact co-admins through the chat section.</a:t>
                      </a:r>
                      <a:endParaRPr sz="1200">
                        <a:latin typeface="Times New Roman"/>
                        <a:ea typeface="Times New Roman"/>
                        <a:cs typeface="Times New Roman"/>
                        <a:sym typeface="Times New Roman"/>
                      </a:endParaRPr>
                    </a:p>
                  </a:txBody>
                  <a:tcPr marT="63500" marB="63500" marR="63500" marL="63500"/>
                </a:tc>
              </a:tr>
              <a:tr h="6609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17</a:t>
                      </a:r>
                      <a:endParaRPr sz="1200">
                        <a:latin typeface="Times New Roman"/>
                        <a:ea typeface="Times New Roman"/>
                        <a:cs typeface="Times New Roman"/>
                        <a:sym typeface="Times New Roman"/>
                      </a:endParaRPr>
                    </a:p>
                  </a:txBody>
                  <a:tcPr marT="63500" marB="63500" marR="63500" marL="63500"/>
                </a:tc>
                <a:tc v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 or hire person.</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service provider or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or service providers can communicate with co-admins through the chat section.</a:t>
                      </a:r>
                      <a:endParaRPr sz="1200">
                        <a:latin typeface="Times New Roman"/>
                        <a:ea typeface="Times New Roman"/>
                        <a:cs typeface="Times New Roman"/>
                        <a:sym typeface="Times New Roman"/>
                      </a:endParaRPr>
                    </a:p>
                  </a:txBody>
                  <a:tcPr marT="63500" marB="63500" marR="63500" marL="63500"/>
                </a:tc>
                <a:tc hMerge="1"/>
              </a:tr>
              <a:tr h="2133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2286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2" name="Google Shape;852;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3" name="Google Shape;853;p91"/>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854" name="Google Shape;854;p91"/>
          <p:cNvGraphicFramePr/>
          <p:nvPr/>
        </p:nvGraphicFramePr>
        <p:xfrm>
          <a:off x="1381125" y="533400"/>
          <a:ext cx="3000000" cy="3000000"/>
        </p:xfrm>
        <a:graphic>
          <a:graphicData uri="http://schemas.openxmlformats.org/drawingml/2006/table">
            <a:tbl>
              <a:tblPr>
                <a:noFill/>
                <a:tableStyleId>{10504E4E-DD0A-4A05-8077-D69F5852A698}</a:tableStyleId>
              </a:tblPr>
              <a:tblGrid>
                <a:gridCol w="1438275"/>
                <a:gridCol w="2524125"/>
                <a:gridCol w="2419350"/>
              </a:tblGrid>
              <a:tr h="3714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service providers or hire persons.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needs to be clarified, hire persons and service providers can contact each other through the chat section of the service provider.</a:t>
                      </a:r>
                      <a:endParaRPr sz="1200">
                        <a:latin typeface="Times New Roman"/>
                        <a:ea typeface="Times New Roman"/>
                        <a:cs typeface="Times New Roman"/>
                        <a:sym typeface="Times New Roman"/>
                      </a:endParaRPr>
                    </a:p>
                  </a:txBody>
                  <a:tcPr marT="63500" marB="63500" marR="63500" marL="63500"/>
                </a:tc>
              </a:tr>
              <a:tr h="8285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18</a:t>
                      </a:r>
                      <a:endParaRPr sz="1200">
                        <a:latin typeface="Times New Roman"/>
                        <a:ea typeface="Times New Roman"/>
                        <a:cs typeface="Times New Roman"/>
                        <a:sym typeface="Times New Roman"/>
                      </a:endParaRPr>
                    </a:p>
                  </a:txBody>
                  <a:tcPr marT="63500" marB="63500" marR="63500" marL="63500"/>
                </a:tc>
                <a:tc v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 or hire person.</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service provider or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or service providers can communicate with each other through the chat section of the service provider.</a:t>
                      </a:r>
                      <a:endParaRPr sz="1200">
                        <a:latin typeface="Times New Roman"/>
                        <a:ea typeface="Times New Roman"/>
                        <a:cs typeface="Times New Roman"/>
                        <a:sym typeface="Times New Roman"/>
                      </a:endParaRPr>
                    </a:p>
                  </a:txBody>
                  <a:tcPr marT="63500" marB="63500" marR="63500" marL="63500"/>
                </a:tc>
                <a:tc hMerge="1"/>
              </a:tr>
              <a:tr h="2133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2286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 name="Google Shape;12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1" name="Google Shape;131;p20"/>
          <p:cNvSpPr txBox="1"/>
          <p:nvPr/>
        </p:nvSpPr>
        <p:spPr>
          <a:xfrm>
            <a:off x="311700" y="231500"/>
            <a:ext cx="59196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SERVICE </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PROVIDER</a:t>
            </a:r>
            <a:endParaRPr b="1" sz="3200">
              <a:solidFill>
                <a:schemeClr val="dk2"/>
              </a:solidFill>
              <a:latin typeface="Poppins"/>
              <a:ea typeface="Poppins"/>
              <a:cs typeface="Poppins"/>
              <a:sym typeface="Poppins"/>
            </a:endParaRPr>
          </a:p>
        </p:txBody>
      </p:sp>
      <p:sp>
        <p:nvSpPr>
          <p:cNvPr id="132" name="Google Shape;132;p20"/>
          <p:cNvSpPr txBox="1"/>
          <p:nvPr/>
        </p:nvSpPr>
        <p:spPr>
          <a:xfrm>
            <a:off x="3496650" y="1752625"/>
            <a:ext cx="5089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Finding job provider.</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Getting payments without paying fees or commission.</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Free marketplace</a:t>
            </a:r>
            <a:endParaRPr>
              <a:latin typeface="Poppins"/>
              <a:ea typeface="Poppins"/>
              <a:cs typeface="Poppins"/>
              <a:sym typeface="Poppins"/>
            </a:endParaRPr>
          </a:p>
        </p:txBody>
      </p:sp>
      <p:pic>
        <p:nvPicPr>
          <p:cNvPr id="133" name="Google Shape;133;p20"/>
          <p:cNvPicPr preferRelativeResize="0"/>
          <p:nvPr/>
        </p:nvPicPr>
        <p:blipFill>
          <a:blip r:embed="rId4">
            <a:alphaModFix/>
          </a:blip>
          <a:stretch>
            <a:fillRect/>
          </a:stretch>
        </p:blipFill>
        <p:spPr>
          <a:xfrm>
            <a:off x="165975" y="2058700"/>
            <a:ext cx="2812575" cy="2510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0" name="Google Shape;86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1" name="Google Shape;861;p92"/>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862" name="Google Shape;862;p92"/>
          <p:cNvGraphicFramePr/>
          <p:nvPr/>
        </p:nvGraphicFramePr>
        <p:xfrm>
          <a:off x="1524000" y="522250"/>
          <a:ext cx="3000000" cy="3000000"/>
        </p:xfrm>
        <a:graphic>
          <a:graphicData uri="http://schemas.openxmlformats.org/drawingml/2006/table">
            <a:tbl>
              <a:tblPr>
                <a:noFill/>
                <a:tableStyleId>{10504E4E-DD0A-4A05-8077-D69F5852A698}</a:tableStyleId>
              </a:tblPr>
              <a:tblGrid>
                <a:gridCol w="1438275"/>
                <a:gridCol w="2524125"/>
                <a:gridCol w="21336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Deactivate the account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 can deactivate their account if they do not want to be available in the system anymore.</a:t>
                      </a:r>
                      <a:endParaRPr b="1"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a:txBody>
                  <a:tcPr marT="63500" marB="63500" marR="63500" marL="63500"/>
                </a:tc>
                <a:tc vMerge="1"/>
              </a:tr>
              <a:tr h="2571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as a service provider or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 can close their account if they do not want to be available in the system anymore by selecting the reason for account deactivation.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select reasons through provided reasons.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 other matters to attend to, the account is deactivated.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8" name="Google Shape;868;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9" name="Google Shape;869;p93"/>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70" name="Google Shape;870;p93"/>
          <p:cNvGraphicFramePr/>
          <p:nvPr/>
        </p:nvGraphicFramePr>
        <p:xfrm>
          <a:off x="1504950" y="904875"/>
          <a:ext cx="3000000" cy="3000000"/>
        </p:xfrm>
        <a:graphic>
          <a:graphicData uri="http://schemas.openxmlformats.org/drawingml/2006/table">
            <a:tbl>
              <a:tblPr>
                <a:noFill/>
                <a:tableStyleId>{10504E4E-DD0A-4A05-8077-D69F5852A698}</a:tableStyleId>
              </a:tblPr>
              <a:tblGrid>
                <a:gridCol w="1447800"/>
                <a:gridCol w="2514600"/>
                <a:gridCol w="21717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Create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create job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create job posts after selecting relevant categories.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select a category.</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created and can be viewed.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6" name="Google Shape;876;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7" name="Google Shape;877;p94"/>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878" name="Google Shape;878;p94"/>
          <p:cNvGraphicFramePr/>
          <p:nvPr/>
        </p:nvGraphicFramePr>
        <p:xfrm>
          <a:off x="1600200" y="947738"/>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or edit a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delete or edit job posts according to their perspective.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 and a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delete or edit job posts after creating them.</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post is deleted or edited.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4" name="Google Shape;884;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5" name="Google Shape;885;p95"/>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886" name="Google Shape;886;p95"/>
          <p:cNvGraphicFramePr/>
          <p:nvPr/>
        </p:nvGraphicFramePr>
        <p:xfrm>
          <a:off x="1600200" y="947738"/>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Share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who can share their job posts through facebook.</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share their job posts through facebook.</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login into the relevant facebook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shared.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2" name="Google Shape;89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3" name="Google Shape;893;p96"/>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94" name="Google Shape;894;p96"/>
          <p:cNvGraphicFramePr/>
          <p:nvPr/>
        </p:nvGraphicFramePr>
        <p:xfrm>
          <a:off x="1600200" y="947738"/>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Create an achievement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create achievement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create achievement posts.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created and can be viewed.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0" name="Google Shape;900;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1" name="Google Shape;901;p97"/>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02" name="Google Shape;902;p97"/>
          <p:cNvGraphicFramePr/>
          <p:nvPr/>
        </p:nvGraphicFramePr>
        <p:xfrm>
          <a:off x="1600200" y="533400"/>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or edit an achievement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delete or edit achievement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 and a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delete or edit their achievement posts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deleted or edited.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8" name="Google Shape;908;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9" name="Google Shape;909;p98"/>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10" name="Google Shape;910;p98"/>
          <p:cNvGraphicFramePr/>
          <p:nvPr/>
        </p:nvGraphicFramePr>
        <p:xfrm>
          <a:off x="1600200" y="79847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Share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share their achievement posts through facebook.</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 and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share their achievement posts through facebook.</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login into the relevant facebook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shared.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6" name="Google Shape;916;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7" name="Google Shape;917;p99"/>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18" name="Google Shape;918;p99"/>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Manage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 can manage both posts including job posts and achievement posts.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Co-admin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are posts that are not related to the system, the co-admin can delete those posts.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4" name="Google Shape;924;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5" name="Google Shape;925;p100"/>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26" name="Google Shape;926;p100"/>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and review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rate and review service providers in the service provider’s profile.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rate and review the service providers. These two options are available in service providers profiles.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is done and review is created.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2" name="Google Shape;932;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3" name="Google Shape;933;p101"/>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34" name="Google Shape;934;p101"/>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Report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report service providers in the service provider’s profile.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rate and review service providers. These two options are available in service provider profiles.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is done and review is done..</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1"/>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141" name="Google Shape;141;p21"/>
          <p:cNvSpPr txBox="1"/>
          <p:nvPr/>
        </p:nvSpPr>
        <p:spPr>
          <a:xfrm>
            <a:off x="460775" y="364325"/>
            <a:ext cx="617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Poppins"/>
                <a:ea typeface="Poppins"/>
                <a:cs typeface="Poppins"/>
                <a:sym typeface="Poppins"/>
              </a:rPr>
              <a:t>COMPETITOR ANALYSIS</a:t>
            </a:r>
            <a:endParaRPr b="1" sz="1900">
              <a:latin typeface="Poppins"/>
              <a:ea typeface="Poppins"/>
              <a:cs typeface="Poppins"/>
              <a:sym typeface="Poppins"/>
            </a:endParaRPr>
          </a:p>
        </p:txBody>
      </p:sp>
      <p:graphicFrame>
        <p:nvGraphicFramePr>
          <p:cNvPr id="142" name="Google Shape;142;p21"/>
          <p:cNvGraphicFramePr/>
          <p:nvPr/>
        </p:nvGraphicFramePr>
        <p:xfrm>
          <a:off x="802500" y="1222775"/>
          <a:ext cx="3000000" cy="3000000"/>
        </p:xfrm>
        <a:graphic>
          <a:graphicData uri="http://schemas.openxmlformats.org/drawingml/2006/table">
            <a:tbl>
              <a:tblPr>
                <a:noFill/>
                <a:tableStyleId>{CF474CB0-5FFA-4E45-A3D0-74F87321270B}</a:tableStyleId>
              </a:tblPr>
              <a:tblGrid>
                <a:gridCol w="1809750"/>
                <a:gridCol w="1824425"/>
                <a:gridCol w="1591475"/>
                <a:gridCol w="2013350"/>
              </a:tblGrid>
              <a:tr h="490550">
                <a:tc>
                  <a:txBody>
                    <a:bodyPr/>
                    <a:lstStyle/>
                    <a:p>
                      <a:pPr indent="0" lvl="0" marL="0" rtl="0" algn="ctr">
                        <a:spcBef>
                          <a:spcPts val="0"/>
                        </a:spcBef>
                        <a:spcAft>
                          <a:spcPts val="0"/>
                        </a:spcAft>
                        <a:buNone/>
                      </a:pPr>
                      <a:r>
                        <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F</a:t>
                      </a:r>
                      <a:r>
                        <a:rPr lang="en" sz="1200">
                          <a:latin typeface="Poppins"/>
                          <a:ea typeface="Poppins"/>
                          <a:cs typeface="Poppins"/>
                          <a:sym typeface="Poppins"/>
                        </a:rPr>
                        <a:t>iverr</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Upwork</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Our </a:t>
                      </a:r>
                      <a:r>
                        <a:rPr lang="en" sz="1200">
                          <a:latin typeface="Poppins"/>
                          <a:ea typeface="Poppins"/>
                          <a:cs typeface="Poppins"/>
                          <a:sym typeface="Poppins"/>
                        </a:rPr>
                        <a:t>system</a:t>
                      </a:r>
                      <a:r>
                        <a:rPr lang="en" sz="1200">
                          <a:latin typeface="Poppins"/>
                          <a:ea typeface="Poppins"/>
                          <a:cs typeface="Poppins"/>
                          <a:sym typeface="Poppins"/>
                        </a:rPr>
                        <a:t> (WADAK)</a:t>
                      </a:r>
                      <a:endParaRPr sz="1200">
                        <a:latin typeface="Poppins"/>
                        <a:ea typeface="Poppins"/>
                        <a:cs typeface="Poppins"/>
                        <a:sym typeface="Poppins"/>
                      </a:endParaRPr>
                    </a:p>
                  </a:txBody>
                  <a:tcPr marT="91425" marB="91425" marR="91425" marL="91425" anchor="ctr">
                    <a:solidFill>
                      <a:srgbClr val="FFE599"/>
                    </a:solidFill>
                  </a:tcPr>
                </a:tc>
              </a:tr>
              <a:tr h="561750">
                <a:tc>
                  <a:txBody>
                    <a:bodyPr/>
                    <a:lstStyle/>
                    <a:p>
                      <a:pPr indent="0" lvl="0" marL="0" rtl="0" algn="ctr">
                        <a:spcBef>
                          <a:spcPts val="0"/>
                        </a:spcBef>
                        <a:spcAft>
                          <a:spcPts val="0"/>
                        </a:spcAft>
                        <a:buNone/>
                      </a:pPr>
                      <a:r>
                        <a:rPr lang="en" sz="1200">
                          <a:latin typeface="Poppins"/>
                          <a:ea typeface="Poppins"/>
                          <a:cs typeface="Poppins"/>
                          <a:sym typeface="Poppins"/>
                        </a:rPr>
                        <a:t>Predefined task and prices</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FFE599"/>
                    </a:solidFill>
                  </a:tcPr>
                </a:tc>
              </a:tr>
              <a:tr h="749000">
                <a:tc>
                  <a:txBody>
                    <a:bodyPr/>
                    <a:lstStyle/>
                    <a:p>
                      <a:pPr indent="0" lvl="0" marL="0" rtl="0" algn="ctr">
                        <a:spcBef>
                          <a:spcPts val="0"/>
                        </a:spcBef>
                        <a:spcAft>
                          <a:spcPts val="0"/>
                        </a:spcAft>
                        <a:buNone/>
                      </a:pPr>
                      <a:r>
                        <a:rPr lang="en" sz="1200">
                          <a:latin typeface="Poppins"/>
                          <a:ea typeface="Poppins"/>
                          <a:cs typeface="Poppins"/>
                          <a:sym typeface="Poppins"/>
                        </a:rPr>
                        <a:t>Easy to find service providers by searching</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FFE599"/>
                    </a:solidFill>
                  </a:tcPr>
                </a:tc>
              </a:tr>
              <a:tr h="490550">
                <a:tc>
                  <a:txBody>
                    <a:bodyPr/>
                    <a:lstStyle/>
                    <a:p>
                      <a:pPr indent="0" lvl="0" marL="0" rtl="0" algn="ctr">
                        <a:spcBef>
                          <a:spcPts val="0"/>
                        </a:spcBef>
                        <a:spcAft>
                          <a:spcPts val="0"/>
                        </a:spcAft>
                        <a:buNone/>
                      </a:pPr>
                      <a:r>
                        <a:rPr lang="en" sz="1200">
                          <a:latin typeface="Poppins"/>
                          <a:ea typeface="Poppins"/>
                          <a:cs typeface="Poppins"/>
                          <a:sym typeface="Poppins"/>
                        </a:rPr>
                        <a:t>Completion fees</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FFE599"/>
                    </a:solidFill>
                  </a:tcPr>
                </a:tc>
              </a:tr>
              <a:tr h="374500">
                <a:tc>
                  <a:txBody>
                    <a:bodyPr/>
                    <a:lstStyle/>
                    <a:p>
                      <a:pPr indent="0" lvl="0" marL="0" rtl="0" algn="ctr">
                        <a:spcBef>
                          <a:spcPts val="0"/>
                        </a:spcBef>
                        <a:spcAft>
                          <a:spcPts val="0"/>
                        </a:spcAft>
                        <a:buNone/>
                      </a:pPr>
                      <a:r>
                        <a:rPr lang="en" sz="1200">
                          <a:latin typeface="Poppins"/>
                          <a:ea typeface="Poppins"/>
                          <a:cs typeface="Poppins"/>
                          <a:sym typeface="Poppins"/>
                        </a:rPr>
                        <a:t>Membership</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FFE599"/>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0" name="Google Shape;940;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1" name="Google Shape;941;p102"/>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42" name="Google Shape;942;p102"/>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send an invitation to the service provider.</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29</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and should be in the service provider’s profile.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 hire person can send an invitation to the service provider by filling in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fill out the invitation details.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Invitation is sent.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8" name="Google Shape;948;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9" name="Google Shape;949;p103"/>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50" name="Google Shape;950;p103"/>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Cancel an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cancel the previously sent invitation to the service provider.</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a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Hired person can cancel the previously sent invitation to the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Invitation is canceled.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56" name="Google Shape;956;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7" name="Google Shape;957;p104"/>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58" name="Google Shape;958;p104"/>
          <p:cNvGraphicFramePr/>
          <p:nvPr/>
        </p:nvGraphicFramePr>
        <p:xfrm>
          <a:off x="1600200" y="7441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Accept or reject job apply for a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accept or reject job applications sent by service providers.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a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as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Hire person can send an invitation to the service provider by filling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application is accepted or rejected.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4" name="Google Shape;964;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5" name="Google Shape;965;p105"/>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66" name="Google Shape;966;p105"/>
          <p:cNvGraphicFramePr/>
          <p:nvPr/>
        </p:nvGraphicFramePr>
        <p:xfrm>
          <a:off x="1513300" y="7203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Apply for a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service provider can apply for a job post created by a hire person.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service provider can apply for a job post created by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fill in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apply is sent.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2" name="Google Shape;972;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3" name="Google Shape;973;p106"/>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74" name="Google Shape;974;p106"/>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Accept or reject job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accept or reject job invitations sent by a Hire person.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accept or reject job invitations sent by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invitation is accepted or rejected. </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0" name="Google Shape;980;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1" name="Google Shape;981;p107"/>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82" name="Google Shape;982;p107"/>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Q&amp;A</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and service providers can add Q&amp;A in the Q&amp;A section.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a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 persons and service providers can publish their questions in the Q&amp;A session as well as can reply to the questions.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published.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8" name="Google Shape;988;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9" name="Google Shape;989;p108"/>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90" name="Google Shape;990;p108"/>
          <p:cNvGraphicFramePr/>
          <p:nvPr/>
        </p:nvGraphicFramePr>
        <p:xfrm>
          <a:off x="1600200" y="671513"/>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Q&amp;A</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and service providers can delete Q&amp;A in the Q&amp;A section.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a service provider./Q&amp;A must be published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 persons and service providers can delete their published questions in the Q&amp;A session as well as delete replies to the questions.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6" name="Google Shape;996;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7" name="Google Shape;997;p109"/>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98" name="Google Shape;998;p109"/>
          <p:cNvGraphicFramePr/>
          <p:nvPr/>
        </p:nvGraphicFramePr>
        <p:xfrm>
          <a:off x="1600200" y="809625"/>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Manage Q&amp;A sessions.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 can delete Q&amp;A s in the Q &amp; A section.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are Q&amp;As which are not related to the system, the co-admin can delete those Q&amp;A from the system.</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4" name="Google Shape;1004;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5" name="Google Shape;1005;p110"/>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1006" name="Google Shape;1006;p110"/>
          <p:cNvGraphicFramePr/>
          <p:nvPr/>
        </p:nvGraphicFramePr>
        <p:xfrm>
          <a:off x="1600200" y="533400"/>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Ask for a advertisement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hired persons or service providers can request for their image(png or jpeg format) advertisement.</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hired persons or service providers can request for their image(png or jpeg format) advertisement.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Did not fill the required sections.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Request is sent.</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2" name="Google Shape;1012;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3" name="Google Shape;1013;p111"/>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1014" name="Google Shape;1014;p111"/>
          <p:cNvGraphicFramePr/>
          <p:nvPr/>
        </p:nvGraphicFramePr>
        <p:xfrm>
          <a:off x="1600200" y="947738"/>
          <a:ext cx="3000000" cy="3000000"/>
        </p:xfrm>
        <a:graphic>
          <a:graphicData uri="http://schemas.openxmlformats.org/drawingml/2006/table">
            <a:tbl>
              <a:tblPr>
                <a:noFill/>
                <a:tableStyleId>{10504E4E-DD0A-4A05-8077-D69F5852A698}</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Online advanced payments.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 pay advance even online (quality)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Should be in “Apply advertisement”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select a payment method and pay the advance. All authentication will be handled by the online payment module.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Payment method error, Insufficient balance.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success: perform transaction</a:t>
                      </a:r>
                      <a:endParaRPr sz="1200">
                        <a:latin typeface="Times New Roman"/>
                        <a:ea typeface="Times New Roman"/>
                        <a:cs typeface="Times New Roman"/>
                        <a:sym typeface="Times New Roman"/>
                      </a:endParaRPr>
                    </a:p>
                  </a:txBody>
                  <a:tcPr marT="63500" marB="63500" marR="63500" marL="63500"/>
                </a:tc>
                <a:tc h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